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63" r:id="rId2"/>
    <p:sldId id="465" r:id="rId3"/>
    <p:sldId id="448" r:id="rId4"/>
    <p:sldId id="466" r:id="rId5"/>
    <p:sldId id="266" r:id="rId6"/>
    <p:sldId id="275" r:id="rId7"/>
    <p:sldId id="446" r:id="rId8"/>
    <p:sldId id="447" r:id="rId9"/>
    <p:sldId id="475" r:id="rId10"/>
    <p:sldId id="276" r:id="rId11"/>
    <p:sldId id="278" r:id="rId12"/>
    <p:sldId id="482" r:id="rId13"/>
    <p:sldId id="472" r:id="rId14"/>
    <p:sldId id="454" r:id="rId15"/>
    <p:sldId id="467" r:id="rId16"/>
    <p:sldId id="468" r:id="rId17"/>
    <p:sldId id="471" r:id="rId18"/>
    <p:sldId id="470" r:id="rId19"/>
    <p:sldId id="469" r:id="rId20"/>
    <p:sldId id="268" r:id="rId21"/>
    <p:sldId id="280" r:id="rId22"/>
    <p:sldId id="455" r:id="rId23"/>
    <p:sldId id="281" r:id="rId24"/>
    <p:sldId id="282" r:id="rId25"/>
    <p:sldId id="456" r:id="rId26"/>
    <p:sldId id="457" r:id="rId27"/>
    <p:sldId id="458" r:id="rId28"/>
    <p:sldId id="279" r:id="rId29"/>
    <p:sldId id="459" r:id="rId30"/>
    <p:sldId id="460" r:id="rId31"/>
    <p:sldId id="461" r:id="rId32"/>
    <p:sldId id="462" r:id="rId33"/>
    <p:sldId id="463" r:id="rId34"/>
    <p:sldId id="464" r:id="rId35"/>
    <p:sldId id="473" r:id="rId36"/>
    <p:sldId id="474" r:id="rId37"/>
    <p:sldId id="479" r:id="rId38"/>
    <p:sldId id="272" r:id="rId39"/>
    <p:sldId id="273" r:id="rId40"/>
    <p:sldId id="274" r:id="rId41"/>
    <p:sldId id="290" r:id="rId42"/>
    <p:sldId id="476" r:id="rId43"/>
    <p:sldId id="478" r:id="rId44"/>
    <p:sldId id="483" r:id="rId45"/>
    <p:sldId id="264" r:id="rId46"/>
    <p:sldId id="271" r:id="rId47"/>
    <p:sldId id="481" r:id="rId48"/>
    <p:sldId id="477" r:id="rId49"/>
    <p:sldId id="480" r:id="rId50"/>
    <p:sldId id="256" r:id="rId51"/>
    <p:sldId id="257" r:id="rId52"/>
    <p:sldId id="261" r:id="rId53"/>
    <p:sldId id="258" r:id="rId54"/>
    <p:sldId id="262" r:id="rId55"/>
    <p:sldId id="259" r:id="rId56"/>
    <p:sldId id="26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93DBE0-BD7D-46E1-877C-AFCDA6376739}">
          <p14:sldIdLst>
            <p14:sldId id="263"/>
          </p14:sldIdLst>
        </p14:section>
        <p14:section name="Introduction" id="{56537965-A563-4875-A8D4-FDE46A2A7093}">
          <p14:sldIdLst>
            <p14:sldId id="465"/>
            <p14:sldId id="448"/>
            <p14:sldId id="466"/>
            <p14:sldId id="266"/>
            <p14:sldId id="275"/>
            <p14:sldId id="446"/>
            <p14:sldId id="447"/>
            <p14:sldId id="475"/>
            <p14:sldId id="276"/>
            <p14:sldId id="278"/>
            <p14:sldId id="482"/>
          </p14:sldIdLst>
        </p14:section>
        <p14:section name="Model formulation" id="{53D4F1F1-A346-4019-8F92-4ADE27A636EC}">
          <p14:sldIdLst>
            <p14:sldId id="472"/>
            <p14:sldId id="454"/>
            <p14:sldId id="467"/>
            <p14:sldId id="468"/>
            <p14:sldId id="471"/>
            <p14:sldId id="470"/>
            <p14:sldId id="469"/>
            <p14:sldId id="268"/>
            <p14:sldId id="280"/>
            <p14:sldId id="455"/>
            <p14:sldId id="281"/>
            <p14:sldId id="282"/>
            <p14:sldId id="456"/>
            <p14:sldId id="457"/>
            <p14:sldId id="458"/>
            <p14:sldId id="279"/>
            <p14:sldId id="459"/>
            <p14:sldId id="460"/>
          </p14:sldIdLst>
        </p14:section>
        <p14:section name="Analytic Results" id="{5CCD8A15-36F3-462B-B19E-4289487FF1AC}">
          <p14:sldIdLst>
            <p14:sldId id="461"/>
            <p14:sldId id="462"/>
            <p14:sldId id="463"/>
            <p14:sldId id="464"/>
            <p14:sldId id="473"/>
            <p14:sldId id="474"/>
          </p14:sldIdLst>
        </p14:section>
        <p14:section name="Parameterization" id="{878FEC42-2922-4537-A850-CCB124E19093}">
          <p14:sldIdLst>
            <p14:sldId id="479"/>
            <p14:sldId id="272"/>
            <p14:sldId id="273"/>
            <p14:sldId id="274"/>
            <p14:sldId id="290"/>
          </p14:sldIdLst>
        </p14:section>
        <p14:section name="Results" id="{006BDF26-1395-4157-B9FC-3FCAA7B1FDB2}">
          <p14:sldIdLst>
            <p14:sldId id="476"/>
            <p14:sldId id="478"/>
          </p14:sldIdLst>
        </p14:section>
        <p14:section name="Conclusion" id="{BD1FF16B-35F3-41AC-903B-35E4922DCE80}">
          <p14:sldIdLst>
            <p14:sldId id="483"/>
            <p14:sldId id="264"/>
            <p14:sldId id="271"/>
            <p14:sldId id="481"/>
            <p14:sldId id="477"/>
            <p14:sldId id="480"/>
            <p14:sldId id="256"/>
            <p14:sldId id="257"/>
            <p14:sldId id="261"/>
            <p14:sldId id="258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30"/>
    <a:srgbClr val="FFFFFF"/>
    <a:srgbClr val="EFEFF0"/>
    <a:srgbClr val="A4B494"/>
    <a:srgbClr val="519872"/>
    <a:srgbClr val="33473F"/>
    <a:srgbClr val="241920"/>
    <a:srgbClr val="ECEEE7"/>
    <a:srgbClr val="ABACAF"/>
    <a:srgbClr val="455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691" autoAdjust="0"/>
  </p:normalViewPr>
  <p:slideViewPr>
    <p:cSldViewPr snapToGrid="0">
      <p:cViewPr varScale="1">
        <p:scale>
          <a:sx n="61" d="100"/>
          <a:sy n="61" d="100"/>
        </p:scale>
        <p:origin x="816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02B64-F617-48EA-B8CC-8F7FD97CF742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01925-430B-46EA-AA64-18D6AEE2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9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50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69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Paul Hurtado’s formalism to express model in matrix-vector form</a:t>
            </a:r>
          </a:p>
          <a:p>
            <a:r>
              <a:rPr lang="en-US" dirty="0"/>
              <a:t>Explain that the biting process dynamics are encapsulated in the vector alpha and matrix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70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55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way to reach oviposition is by finishing your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57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15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FAST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2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FAST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vectors are the “appropriate” lengths. This has a more compact form but can be more challenging to work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22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dropping and stating this stuff on the diagram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21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how the idea of “type” can be interpreted in both models: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mosquito of “type </a:t>
            </a:r>
            <a:r>
              <a:rPr lang="en-US" i="1" dirty="0" err="1"/>
              <a:t>i</a:t>
            </a:r>
            <a:r>
              <a:rPr lang="en-US" dirty="0"/>
              <a:t>” needs to take exactly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blood meals to be able to attain repletion and oviposit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1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models are distinct. We want ways to set the sigma’s, kappa’s, and lambda’s so that the models are in some sense comparable.</a:t>
            </a:r>
          </a:p>
          <a:p>
            <a:r>
              <a:rPr lang="en-US" dirty="0"/>
              <a:t>We consider scenarios for the rates (lambda’s) and probabilities (sigma’s or kappa’s)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5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50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Notice that the second assumption has relates the probabilities and rates for the Disrupt model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NB: For the disruption model, Assumption 2 sets strict bounds on values of the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𝜎_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𝑖</a:t>
                </a:r>
                <a:r>
                  <a:rPr lang="en-US" sz="1200" dirty="0"/>
                  <a:t>’s. Notably,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𝜎_𝑖&gt;1/2</a:t>
                </a:r>
                <a:r>
                  <a:rPr lang="en-US" sz="1200" dirty="0"/>
                  <a:t>. These bounds limit our assumptions on the probabilities in the next section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8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that the bounds prescribed by Rate assumption 2 require that </a:t>
            </a:r>
            <a:r>
              <a:rPr lang="en-US" dirty="0" err="1"/>
              <a:t>sigma_i</a:t>
            </a:r>
            <a:r>
              <a:rPr lang="en-US" dirty="0"/>
              <a:t> &gt; 0.5, in particular sigma_1 &gt; ½ which places a limit on the value of </a:t>
            </a:r>
            <a:r>
              <a:rPr lang="en-US" dirty="0" err="1"/>
              <a:t>alpha,as</a:t>
            </a:r>
            <a:r>
              <a:rPr lang="en-US" dirty="0"/>
              <a:t> a function of 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50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hypotheses about what we think might happen</a:t>
            </a:r>
          </a:p>
          <a:p>
            <a:endParaRPr lang="en-US" dirty="0"/>
          </a:p>
          <a:p>
            <a:r>
              <a:rPr lang="en-US" dirty="0"/>
              <a:t>Numerical results for the first row (or maybe just case 1) and then explain why the one case is inconsistent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04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 also considered these other two cases but there weren't major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1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same in both models, generally they do not have to do with the biting process</a:t>
            </a:r>
          </a:p>
          <a:p>
            <a:r>
              <a:rPr lang="en-US" dirty="0"/>
              <a:t>We set a fixed maximum number of blood meals for now (will explore how changing this impacts results later)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multiple blood feeding happening regularly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0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 elapsed 15 minutes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70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9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5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8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84374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1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CD53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6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2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3925"/>
            <a:ext cx="10515600" cy="8239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889163"/>
            <a:ext cx="5157787" cy="823912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rgbClr val="FCD53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13075"/>
            <a:ext cx="5157787" cy="447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89163"/>
            <a:ext cx="5183188" cy="823912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rgbClr val="FCD53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3075"/>
            <a:ext cx="5183188" cy="447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3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0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9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4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79BE8-2BB2-430E-BD09-570388C454A5}" type="datetimeFigureOut">
              <a:rPr lang="en-US" smtClean="0"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7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CEEE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ECEEE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ECEEE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ECEEE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ECEEE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ECEEE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.png"/><Relationship Id="rId5" Type="http://schemas.openxmlformats.org/officeDocument/2006/relationships/image" Target="../media/image160.png"/><Relationship Id="rId10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2.png"/><Relationship Id="rId4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Relationship Id="rId8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7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9624-11B8-F9DC-03DF-B8E0CE50B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730" y="111710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FCD530"/>
                </a:solidFill>
                <a:effectLst/>
                <a:latin typeface="Arial" panose="020B0604020202020204" pitchFamily="34" charset="0"/>
              </a:rPr>
              <a:t>Once bitten, twice shy:</a:t>
            </a:r>
            <a:br>
              <a:rPr lang="en-US" sz="4400" b="0" i="0" dirty="0">
                <a:solidFill>
                  <a:srgbClr val="FCD530"/>
                </a:solidFill>
                <a:effectLst/>
                <a:latin typeface="Arial" panose="020B0604020202020204" pitchFamily="34" charset="0"/>
              </a:rPr>
            </a:br>
            <a:r>
              <a:rPr lang="en-US" sz="4000" b="0" i="0" dirty="0">
                <a:solidFill>
                  <a:srgbClr val="FCD5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dirty="0">
                <a:solidFill>
                  <a:srgbClr val="FCD530"/>
                </a:solidFill>
                <a:effectLst/>
                <a:latin typeface="Arial" panose="020B0604020202020204" pitchFamily="34" charset="0"/>
              </a:rPr>
              <a:t>modeling trade-offs between mosquito biting persistence and vertebrate host defensive behaviors</a:t>
            </a:r>
            <a:endParaRPr lang="en-US" sz="4400" dirty="0">
              <a:solidFill>
                <a:srgbClr val="FCD53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875F4-C1C9-DCF0-8719-71F2BAD79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363" y="2798202"/>
            <a:ext cx="11562735" cy="4059798"/>
          </a:xfrm>
        </p:spPr>
        <p:txBody>
          <a:bodyPr>
            <a:normAutofit/>
          </a:bodyPr>
          <a:lstStyle/>
          <a:p>
            <a:r>
              <a:rPr lang="en-US" u="sng" dirty="0"/>
              <a:t>Kyle Dahlin</a:t>
            </a:r>
            <a:r>
              <a:rPr lang="en-US" dirty="0"/>
              <a:t>, Michael Robert, and Lauren Childs</a:t>
            </a:r>
          </a:p>
          <a:p>
            <a:r>
              <a:rPr lang="en-US" b="1" dirty="0"/>
              <a:t>Virginia Tech</a:t>
            </a:r>
            <a:r>
              <a:rPr lang="en-US" dirty="0"/>
              <a:t>, Department of Mathematics</a:t>
            </a:r>
          </a:p>
          <a:p>
            <a:endParaRPr lang="en-US" sz="2400" b="1" dirty="0">
              <a:solidFill>
                <a:srgbClr val="FCD530"/>
              </a:solidFill>
            </a:endParaRPr>
          </a:p>
          <a:p>
            <a:r>
              <a:rPr lang="en-US" sz="2000" b="1" dirty="0">
                <a:solidFill>
                  <a:srgbClr val="FCD530"/>
                </a:solidFill>
              </a:rPr>
              <a:t>Contact</a:t>
            </a:r>
            <a:r>
              <a:rPr lang="en-US" sz="2000" dirty="0">
                <a:solidFill>
                  <a:srgbClr val="FCD530"/>
                </a:solidFill>
              </a:rPr>
              <a:t>: kyledahlin@vt.edu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r"/>
            <a:endParaRPr lang="en-US" sz="1600" dirty="0">
              <a:solidFill>
                <a:srgbClr val="FCD530"/>
              </a:solidFill>
            </a:endParaRPr>
          </a:p>
          <a:p>
            <a:pPr algn="l"/>
            <a:r>
              <a:rPr lang="en-US" sz="1400" dirty="0">
                <a:solidFill>
                  <a:srgbClr val="FCD530"/>
                </a:solidFill>
              </a:rPr>
              <a:t>Joint Mathematics Meetings 2024</a:t>
            </a:r>
            <a:br>
              <a:rPr lang="en-US" sz="1400" dirty="0">
                <a:solidFill>
                  <a:srgbClr val="FCD530"/>
                </a:solidFill>
              </a:rPr>
            </a:br>
            <a:r>
              <a:rPr lang="en-US" sz="1400" b="1" dirty="0">
                <a:solidFill>
                  <a:srgbClr val="FCD530"/>
                </a:solidFill>
              </a:rPr>
              <a:t>Dynamics and Management in Disease or Ecological Models, III</a:t>
            </a:r>
            <a:br>
              <a:rPr lang="en-US" sz="1400" dirty="0">
                <a:solidFill>
                  <a:srgbClr val="FCD530"/>
                </a:solidFill>
              </a:rPr>
            </a:br>
            <a:r>
              <a:rPr lang="en-US" sz="1400" dirty="0">
                <a:solidFill>
                  <a:srgbClr val="FCD530"/>
                </a:solidFill>
              </a:rPr>
              <a:t>San Francisco, California, USA</a:t>
            </a:r>
          </a:p>
        </p:txBody>
      </p:sp>
    </p:spTree>
    <p:extLst>
      <p:ext uri="{BB962C8B-B14F-4D97-AF65-F5344CB8AC3E}">
        <p14:creationId xmlns:p14="http://schemas.microsoft.com/office/powerpoint/2010/main" val="167414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C83081-715C-671F-8F4F-467430C2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3099"/>
            <a:ext cx="10515600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multiple blood feeding behavior increase or decrease transmission potential?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A87A5-2A8E-A551-6537-1CD74A6F8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7934"/>
            <a:ext cx="5157787" cy="823912"/>
          </a:xfrm>
        </p:spPr>
        <p:txBody>
          <a:bodyPr/>
          <a:lstStyle/>
          <a:p>
            <a:r>
              <a:rPr lang="en-US" dirty="0"/>
              <a:t>Increase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5FA5B-5344-DBFC-59E4-82EB5AC1E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31846"/>
            <a:ext cx="5157787" cy="4476588"/>
          </a:xfrm>
        </p:spPr>
        <p:txBody>
          <a:bodyPr>
            <a:normAutofit/>
          </a:bodyPr>
          <a:lstStyle/>
          <a:p>
            <a:r>
              <a:rPr lang="en-US" sz="2400" dirty="0"/>
              <a:t>More contact events = more opportunities for transmission</a:t>
            </a:r>
          </a:p>
          <a:p>
            <a:r>
              <a:rPr lang="en-US" sz="2400" dirty="0"/>
              <a:t>May allow for full cycle of transmission </a:t>
            </a:r>
            <a:br>
              <a:rPr lang="en-US" sz="2400" dirty="0"/>
            </a:br>
            <a:r>
              <a:rPr lang="en-US" sz="2400" dirty="0"/>
              <a:t>	host </a:t>
            </a:r>
            <a:r>
              <a:rPr lang="en-US" sz="2400" dirty="0">
                <a:sym typeface="Wingdings" panose="05000000000000000000" pitchFamily="2" charset="2"/>
              </a:rPr>
              <a:t> vector  host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in a single gonotrophic cycle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Earlier opportunities for transmission (decrease in time between “to” and “from” transmission)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Parasites have incubation periods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B7927A-8BE4-910A-1627-AE7580CCE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7934"/>
            <a:ext cx="5183188" cy="823912"/>
          </a:xfrm>
        </p:spPr>
        <p:txBody>
          <a:bodyPr/>
          <a:lstStyle/>
          <a:p>
            <a:r>
              <a:rPr lang="en-US" dirty="0"/>
              <a:t>Decrease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802476-00DD-2D20-D32A-2722F6957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31846"/>
            <a:ext cx="5183188" cy="4476588"/>
          </a:xfrm>
        </p:spPr>
        <p:txBody>
          <a:bodyPr>
            <a:normAutofit/>
          </a:bodyPr>
          <a:lstStyle/>
          <a:p>
            <a:r>
              <a:rPr lang="en-US" sz="2400" dirty="0"/>
              <a:t>Shorter periods of contact = smaller probability of successful transmission per contact</a:t>
            </a:r>
          </a:p>
          <a:p>
            <a:r>
              <a:rPr lang="en-US" sz="2400" dirty="0"/>
              <a:t>Multiple blood feeding is risky: it could decrease mosquito lifespan and therefore infectious period</a:t>
            </a:r>
          </a:p>
        </p:txBody>
      </p:sp>
    </p:spTree>
    <p:extLst>
      <p:ext uri="{BB962C8B-B14F-4D97-AF65-F5344CB8AC3E}">
        <p14:creationId xmlns:p14="http://schemas.microsoft.com/office/powerpoint/2010/main" val="19037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D6F7-C30E-7C6F-2793-4F1D4627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Some driving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A104C-F07D-235D-068C-8B66AC0C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119"/>
            <a:ext cx="10515600" cy="4351338"/>
          </a:xfrm>
        </p:spPr>
        <p:txBody>
          <a:bodyPr/>
          <a:lstStyle/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How might multiple blood feeding increase transmission potential of mosquito-borne disease?</a:t>
            </a:r>
            <a:br>
              <a:rPr lang="en-US" dirty="0"/>
            </a:b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Is there a meaningful difference between “multiple” and “interrupted” blood feeding processes?</a:t>
            </a:r>
            <a:br>
              <a:rPr lang="en-US" dirty="0"/>
            </a:b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How do common methods of mosquito-borne disease control interact with process of multiple blood feeding?</a:t>
            </a:r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4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A6F7-EB1D-55AC-E0E4-F96A61C9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30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F9A-F42B-387D-6C4B-4534C971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42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Multiple blood feeding is:</a:t>
            </a:r>
          </a:p>
          <a:p>
            <a:endParaRPr lang="en-US" dirty="0"/>
          </a:p>
          <a:p>
            <a:pPr lvl="1"/>
            <a:r>
              <a:rPr lang="en-US" b="1" dirty="0"/>
              <a:t>A common phenomenon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Straightforward to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Impactful for contact dynamics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Maybe</a:t>
            </a:r>
            <a:r>
              <a:rPr lang="en-US" dirty="0"/>
              <a:t> the exact mechanisms aren’t important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08798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5ABD-2515-8070-9EFE-DA3A86B1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D586A-FD52-D11F-F4DC-7AAF83CEB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distributed delay equations to ODEs</a:t>
            </a:r>
          </a:p>
        </p:txBody>
      </p:sp>
    </p:spTree>
    <p:extLst>
      <p:ext uri="{BB962C8B-B14F-4D97-AF65-F5344CB8AC3E}">
        <p14:creationId xmlns:p14="http://schemas.microsoft.com/office/powerpoint/2010/main" val="2043040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7AF741-27E8-80CC-E966-A656EBB24BA6}"/>
              </a:ext>
            </a:extLst>
          </p:cNvPr>
          <p:cNvSpPr/>
          <p:nvPr/>
        </p:nvSpPr>
        <p:spPr>
          <a:xfrm>
            <a:off x="5075798" y="2971795"/>
            <a:ext cx="2482333" cy="1567789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EFEFF0"/>
                </a:solidFill>
              </a:rPr>
              <a:t>Blood-feeding stages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996638C-E151-7CFE-EF6D-661C16F44881}"/>
              </a:ext>
            </a:extLst>
          </p:cNvPr>
          <p:cNvSpPr/>
          <p:nvPr/>
        </p:nvSpPr>
        <p:spPr>
          <a:xfrm>
            <a:off x="8976635" y="3207050"/>
            <a:ext cx="1737360" cy="1097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Ovipositing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0831E93-121A-096B-BC09-475ABC661655}"/>
              </a:ext>
            </a:extLst>
          </p:cNvPr>
          <p:cNvSpPr/>
          <p:nvPr/>
        </p:nvSpPr>
        <p:spPr>
          <a:xfrm>
            <a:off x="1763586" y="3207050"/>
            <a:ext cx="1737360" cy="109728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500946" y="3755690"/>
            <a:ext cx="1574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7963513" y="2657782"/>
            <a:ext cx="235254" cy="3528350"/>
          </a:xfrm>
          <a:prstGeom prst="curvedConnector3">
            <a:avLst>
              <a:gd name="adj1" fmla="val -421587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21678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AF2BE49-EB08-D15B-4E8F-D8A24F7A31CB}"/>
              </a:ext>
            </a:extLst>
          </p:cNvPr>
          <p:cNvSpPr txBox="1"/>
          <p:nvPr/>
        </p:nvSpPr>
        <p:spPr>
          <a:xfrm>
            <a:off x="321678" y="3339274"/>
            <a:ext cx="147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Recruitment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407E48-E1CF-5A14-2CDF-BF1B3160A5F2}"/>
              </a:ext>
            </a:extLst>
          </p:cNvPr>
          <p:cNvSpPr txBox="1"/>
          <p:nvPr/>
        </p:nvSpPr>
        <p:spPr>
          <a:xfrm>
            <a:off x="3596228" y="3355579"/>
            <a:ext cx="136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Maturation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433032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68D4878-8167-A97B-10E3-F51135594216}"/>
              </a:ext>
            </a:extLst>
          </p:cNvPr>
          <p:cNvSpPr txBox="1"/>
          <p:nvPr/>
        </p:nvSpPr>
        <p:spPr>
          <a:xfrm rot="19220897">
            <a:off x="3156700" y="2519791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274C1A8-2978-F48F-56A8-B66C1DD723E7}"/>
              </a:ext>
            </a:extLst>
          </p:cNvPr>
          <p:cNvSpPr txBox="1"/>
          <p:nvPr/>
        </p:nvSpPr>
        <p:spPr>
          <a:xfrm rot="19220897">
            <a:off x="7140462" y="2286345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0635432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55D2B-A1B7-7059-731C-FEF8196372E8}"/>
              </a:ext>
            </a:extLst>
          </p:cNvPr>
          <p:cNvSpPr txBox="1"/>
          <p:nvPr/>
        </p:nvSpPr>
        <p:spPr>
          <a:xfrm rot="19220897">
            <a:off x="10359100" y="2529391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75D2B01-DDD9-9904-0403-43CBFC1472E0}"/>
              </a:ext>
            </a:extLst>
          </p:cNvPr>
          <p:cNvSpPr txBox="1"/>
          <p:nvPr/>
        </p:nvSpPr>
        <p:spPr>
          <a:xfrm>
            <a:off x="7672347" y="3325421"/>
            <a:ext cx="1183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Repletion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CBA63D3-2F33-5928-6735-66D355224469}"/>
              </a:ext>
            </a:extLst>
          </p:cNvPr>
          <p:cNvSpPr txBox="1"/>
          <p:nvPr/>
        </p:nvSpPr>
        <p:spPr>
          <a:xfrm>
            <a:off x="6934078" y="5573666"/>
            <a:ext cx="27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Return to blood-feeding stages after oviposition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14185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51B82885-DAF9-AE5F-8F05-B83CB70DF839}"/>
              </a:ext>
            </a:extLst>
          </p:cNvPr>
          <p:cNvCxnSpPr>
            <a:cxnSpLocks/>
            <a:stCxn id="118" idx="3"/>
            <a:endCxn id="32" idx="0"/>
          </p:cNvCxnSpPr>
          <p:nvPr/>
        </p:nvCxnSpPr>
        <p:spPr>
          <a:xfrm rot="10800000" flipH="1">
            <a:off x="5189811" y="2971795"/>
            <a:ext cx="1127154" cy="61272"/>
          </a:xfrm>
          <a:prstGeom prst="curvedConnector4">
            <a:avLst>
              <a:gd name="adj1" fmla="val -9955"/>
              <a:gd name="adj2" fmla="val 1847944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EE82EBB-F4AF-7FB4-6BA9-7F009BEB893A}"/>
              </a:ext>
            </a:extLst>
          </p:cNvPr>
          <p:cNvSpPr txBox="1"/>
          <p:nvPr/>
        </p:nvSpPr>
        <p:spPr>
          <a:xfrm>
            <a:off x="4369625" y="1524355"/>
            <a:ext cx="2855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“Multiple blood-feeding”</a:t>
            </a:r>
          </a:p>
        </p:txBody>
      </p:sp>
    </p:spTree>
    <p:extLst>
      <p:ext uri="{BB962C8B-B14F-4D97-AF65-F5344CB8AC3E}">
        <p14:creationId xmlns:p14="http://schemas.microsoft.com/office/powerpoint/2010/main" val="3146056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The multiple blood feeding process is determined by the distribution of waiting time to leave the blood feeding stages,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EFEFF0"/>
                  </a:solidFill>
                </a:endParaRPr>
              </a:p>
              <a:p>
                <a:endParaRPr lang="en-US" sz="240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blipFill>
                <a:blip r:embed="rId6"/>
                <a:stretch>
                  <a:fillRect l="-822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D86BA3-EB71-3895-3A14-0B1AA75081A6}"/>
                  </a:ext>
                </a:extLst>
              </p:cNvPr>
              <p:cNvSpPr txBox="1"/>
              <p:nvPr/>
            </p:nvSpPr>
            <p:spPr>
              <a:xfrm>
                <a:off x="-2037877" y="4791580"/>
                <a:ext cx="56344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D86BA3-EB71-3895-3A14-0B1AA7508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37877" y="4791580"/>
                <a:ext cx="563440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B7869B9-59FF-8665-99BA-73E86F3E14AA}"/>
              </a:ext>
            </a:extLst>
          </p:cNvPr>
          <p:cNvSpPr txBox="1"/>
          <p:nvPr/>
        </p:nvSpPr>
        <p:spPr>
          <a:xfrm>
            <a:off x="1129157" y="4762142"/>
            <a:ext cx="43447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species, temperature,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l</a:t>
            </a:r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arval conditions,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h</a:t>
            </a:r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ost defensiveness,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infection status, …</a:t>
            </a:r>
            <a:endParaRPr lang="en-US" sz="2800" b="0" i="0" dirty="0">
              <a:solidFill>
                <a:srgbClr val="EFEFF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B46C0B-69CC-8BAE-DB4C-B07151E5959E}"/>
                  </a:ext>
                </a:extLst>
              </p:cNvPr>
              <p:cNvSpPr txBox="1"/>
              <p:nvPr/>
            </p:nvSpPr>
            <p:spPr>
              <a:xfrm>
                <a:off x="1247623" y="6054804"/>
                <a:ext cx="56344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B46C0B-69CC-8BAE-DB4C-B07151E5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23" y="6054804"/>
                <a:ext cx="56344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519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model: “One bite”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423430" y="3207050"/>
                <a:ext cx="1751162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430" y="3207050"/>
                <a:ext cx="1751162" cy="109728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2227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16200000" flipH="1">
            <a:off x="8372950" y="2230390"/>
            <a:ext cx="12700" cy="4147879"/>
          </a:xfrm>
          <a:prstGeom prst="curvedConnector3">
            <a:avLst>
              <a:gd name="adj1" fmla="val 685263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135311" y="240906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39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The standard assumption of “one bite, one oviposition” corresponds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being exponentially distributed with rate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is the average oviposition cycle duration</a:t>
                </a:r>
              </a:p>
              <a:p>
                <a:r>
                  <a:rPr lang="en-US" sz="2400" dirty="0">
                    <a:solidFill>
                      <a:srgbClr val="FCD530"/>
                    </a:solidFill>
                  </a:rPr>
                  <a:t>The model then reduces to a simple ODE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396088"/>
              </a:xfrm>
              <a:prstGeom prst="rect">
                <a:avLst/>
              </a:prstGeom>
              <a:blipFill>
                <a:blip r:embed="rId6"/>
                <a:stretch>
                  <a:fillRect l="-822" t="-3493" r="-154" b="-9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33BC0D-F876-3FD1-8D85-4C1BD69C077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174592" y="3755690"/>
            <a:ext cx="240361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1D789E-CF1E-13AA-5563-569B1653E01A}"/>
                  </a:ext>
                </a:extLst>
              </p:cNvPr>
              <p:cNvSpPr txBox="1"/>
              <p:nvPr/>
            </p:nvSpPr>
            <p:spPr>
              <a:xfrm>
                <a:off x="283313" y="4812811"/>
                <a:ext cx="33753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Exponential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1D789E-CF1E-13AA-5563-569B1653E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3" y="4812811"/>
                <a:ext cx="337534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60087-919B-CD22-89B9-ABE51281EA8C}"/>
                  </a:ext>
                </a:extLst>
              </p:cNvPr>
              <p:cNvSpPr txBox="1"/>
              <p:nvPr/>
            </p:nvSpPr>
            <p:spPr>
              <a:xfrm>
                <a:off x="8000414" y="4525738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60087-919B-CD22-89B9-ABE51281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414" y="4525738"/>
                <a:ext cx="75197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084613-BA53-D5B4-F9AD-89BD73912846}"/>
                  </a:ext>
                </a:extLst>
              </p:cNvPr>
              <p:cNvSpPr txBox="1"/>
              <p:nvPr/>
            </p:nvSpPr>
            <p:spPr>
              <a:xfrm>
                <a:off x="283313" y="5757541"/>
                <a:ext cx="4911216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d>
                      <m: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084613-BA53-D5B4-F9AD-89BD73912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3" y="5757541"/>
                <a:ext cx="4911216" cy="935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0F4630-D33E-52AB-090B-44D5E41B5EA4}"/>
                  </a:ext>
                </a:extLst>
              </p:cNvPr>
              <p:cNvSpPr txBox="1"/>
              <p:nvPr/>
            </p:nvSpPr>
            <p:spPr>
              <a:xfrm>
                <a:off x="4237441" y="3063438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0F4630-D33E-52AB-090B-44D5E41B5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41" y="3063438"/>
                <a:ext cx="75197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B04AD9-C4F3-A208-4526-C927E34C5EAF}"/>
                  </a:ext>
                </a:extLst>
              </p:cNvPr>
              <p:cNvSpPr txBox="1"/>
              <p:nvPr/>
            </p:nvSpPr>
            <p:spPr>
              <a:xfrm>
                <a:off x="7060349" y="2181521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B04AD9-C4F3-A208-4526-C927E34C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349" y="2181521"/>
                <a:ext cx="75197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892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Distributed delay model: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0" y="1002228"/>
                <a:ext cx="11871159" cy="1026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If instead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bites are necessary for oviposition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is still the average oviposition cycle duration,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follows an Erlang distribution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2228"/>
                <a:ext cx="11871159" cy="1026756"/>
              </a:xfrm>
              <a:prstGeom prst="rect">
                <a:avLst/>
              </a:prstGeom>
              <a:blipFill>
                <a:blip r:embed="rId4"/>
                <a:stretch>
                  <a:fillRect l="-770" b="-1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68C6BE1-835B-109D-5C22-ADAB138F652D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68C6BE1-835B-109D-5C22-ADAB138F6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5C6F889-1C93-73E7-BDA7-D656F78346C9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5C6F889-1C93-73E7-BDA7-D656F7834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282ADF1-243B-BB3F-E04E-16D264DCB022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282ADF1-243B-BB3F-E04E-16D264DCB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6ACC36-F207-2D11-6462-339B57282578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020227E-A85D-6FA8-E658-A0A48285EDEE}"/>
              </a:ext>
            </a:extLst>
          </p:cNvPr>
          <p:cNvCxnSpPr>
            <a:cxnSpLocks/>
            <a:stCxn id="3" idx="2"/>
            <a:endCxn id="4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6DCCA5-CB3B-8DC2-C45E-B50F1E99F84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407DA8-3544-0413-6773-C67AA436B16A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6392B-3A45-1C21-5E22-C06505AC912E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00ACCE-4654-5824-2A30-41504D34A5E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E8C30D-344A-918F-92BC-7E804B9FE8C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7367C5E-7C80-CE08-4460-6E9CEE653FA2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132B9A-8300-F90E-4627-7DD6BEDBA769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132B9A-8300-F90E-4627-7DD6BEDBA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80EF67-C6E9-A91C-95EF-B6054E44C762}"/>
                  </a:ext>
                </a:extLst>
              </p:cNvPr>
              <p:cNvSpPr txBox="1"/>
              <p:nvPr/>
            </p:nvSpPr>
            <p:spPr>
              <a:xfrm>
                <a:off x="200525" y="5344858"/>
                <a:ext cx="54840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Erlang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shape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4000" dirty="0">
                  <a:solidFill>
                    <a:srgbClr val="EFEFF0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80EF67-C6E9-A91C-95EF-B6054E44C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5" y="5344858"/>
                <a:ext cx="548400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578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Distributed delay model: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994766" y="3193238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66" y="3193238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275328" y="3209544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28" y="3209544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16" idx="1"/>
          </p:cNvCxnSpPr>
          <p:nvPr/>
        </p:nvCxnSpPr>
        <p:spPr>
          <a:xfrm>
            <a:off x="2012688" y="3758184"/>
            <a:ext cx="4912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16" idx="2"/>
            <a:endCxn id="35" idx="2"/>
          </p:cNvCxnSpPr>
          <p:nvPr/>
        </p:nvCxnSpPr>
        <p:spPr>
          <a:xfrm rot="5400000" flipH="1" flipV="1">
            <a:off x="6881273" y="324651"/>
            <a:ext cx="16306" cy="7948040"/>
          </a:xfrm>
          <a:prstGeom prst="curvedConnector3">
            <a:avLst>
              <a:gd name="adj1" fmla="val -595477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-1166580" y="3741878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310820" y="2758384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6205282" y="4029730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B5510-F631-A319-7643-32787C08A963}"/>
              </a:ext>
            </a:extLst>
          </p:cNvPr>
          <p:cNvSpPr txBox="1"/>
          <p:nvPr/>
        </p:nvSpPr>
        <p:spPr>
          <a:xfrm>
            <a:off x="0" y="1002228"/>
            <a:ext cx="1187115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FCD530"/>
              </a:solidFill>
            </a:endParaRPr>
          </a:p>
          <a:p>
            <a:r>
              <a:rPr lang="en-US" sz="2400" dirty="0">
                <a:solidFill>
                  <a:srgbClr val="FCD530"/>
                </a:solidFill>
              </a:rPr>
              <a:t>The </a:t>
            </a:r>
            <a:r>
              <a:rPr lang="en-US" sz="2400" b="1" dirty="0">
                <a:solidFill>
                  <a:srgbClr val="FCD530"/>
                </a:solidFill>
              </a:rPr>
              <a:t>linear chain trick</a:t>
            </a:r>
            <a:r>
              <a:rPr lang="en-US" sz="2400" dirty="0">
                <a:solidFill>
                  <a:srgbClr val="FCD530"/>
                </a:solidFill>
              </a:rPr>
              <a:t> can then be used to reduce the model to a system of ODEs</a:t>
            </a:r>
            <a:endParaRPr lang="en-US" sz="2400" dirty="0">
              <a:solidFill>
                <a:srgbClr val="EFEFF0"/>
              </a:solidFill>
            </a:endParaRPr>
          </a:p>
          <a:p>
            <a:endParaRPr lang="en-US" sz="2400" dirty="0">
              <a:solidFill>
                <a:srgbClr val="FCD53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47951D-3321-AB5A-9D34-0745EFA3D28A}"/>
                  </a:ext>
                </a:extLst>
              </p:cNvPr>
              <p:cNvSpPr/>
              <p:nvPr/>
            </p:nvSpPr>
            <p:spPr>
              <a:xfrm>
                <a:off x="2503926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47951D-3321-AB5A-9D34-0745EFA3D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26" y="3209544"/>
                <a:ext cx="822960" cy="109728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AC76B6B-1EDE-3D9A-A258-DA3926959F9A}"/>
                  </a:ext>
                </a:extLst>
              </p:cNvPr>
              <p:cNvSpPr/>
              <p:nvPr/>
            </p:nvSpPr>
            <p:spPr>
              <a:xfrm>
                <a:off x="3936067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AC76B6B-1EDE-3D9A-A258-DA3926959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67" y="3209544"/>
                <a:ext cx="822960" cy="1097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F624C89-232F-41BA-EA4A-AAFA3745D0B3}"/>
                  </a:ext>
                </a:extLst>
              </p:cNvPr>
              <p:cNvSpPr/>
              <p:nvPr/>
            </p:nvSpPr>
            <p:spPr>
              <a:xfrm>
                <a:off x="5543021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F624C89-232F-41BA-EA4A-AAFA3745D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21" y="3209544"/>
                <a:ext cx="822960" cy="109728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0FE7F6-D748-A881-3FE8-086DAFDA834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326886" y="3758184"/>
            <a:ext cx="6091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B86025-1371-12BF-2302-BCDD1ACD685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759027" y="3758184"/>
            <a:ext cx="783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78CAC-4D85-17FF-FA3A-8F3B18DAA825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6365981" y="3758184"/>
            <a:ext cx="4801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614DAEA-32F6-F768-9A4F-9BAB3C3BE23B}"/>
                  </a:ext>
                </a:extLst>
              </p:cNvPr>
              <p:cNvSpPr/>
              <p:nvPr/>
            </p:nvSpPr>
            <p:spPr>
              <a:xfrm>
                <a:off x="8508525" y="3191256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614DAEA-32F6-F768-9A4F-9BAB3C3BE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25" y="3191256"/>
                <a:ext cx="822960" cy="109728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FAF01A7-B5DE-D968-9F87-C015D8F6C894}"/>
                  </a:ext>
                </a:extLst>
              </p:cNvPr>
              <p:cNvSpPr/>
              <p:nvPr/>
            </p:nvSpPr>
            <p:spPr>
              <a:xfrm>
                <a:off x="6846093" y="3209544"/>
                <a:ext cx="100584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FAF01A7-B5DE-D968-9F87-C015D8F6C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093" y="3209544"/>
                <a:ext cx="1005840" cy="109728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E3B37B-FC78-6950-DC3F-60F196ED6E5F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7851933" y="3739896"/>
            <a:ext cx="656592" cy="18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DDE097-B118-9335-4777-87B8B070197A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>
            <a:off x="9331485" y="3739896"/>
            <a:ext cx="663281" cy="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298664-5108-4E28-16F8-B6E276F06B74}"/>
                  </a:ext>
                </a:extLst>
              </p:cNvPr>
              <p:cNvSpPr txBox="1"/>
              <p:nvPr/>
            </p:nvSpPr>
            <p:spPr>
              <a:xfrm>
                <a:off x="3256322" y="3155195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298664-5108-4E28-16F8-B6E276F0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22" y="3155195"/>
                <a:ext cx="75197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99CB5-3A86-B7BD-FF94-E2674FB300B3}"/>
                  </a:ext>
                </a:extLst>
              </p:cNvPr>
              <p:cNvSpPr txBox="1"/>
              <p:nvPr/>
            </p:nvSpPr>
            <p:spPr>
              <a:xfrm>
                <a:off x="4831256" y="3173783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99CB5-3A86-B7BD-FF94-E2674FB3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256" y="3173783"/>
                <a:ext cx="75197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C9B0E9-D9D0-4A86-D675-E79DB9A142A3}"/>
                  </a:ext>
                </a:extLst>
              </p:cNvPr>
              <p:cNvSpPr txBox="1"/>
              <p:nvPr/>
            </p:nvSpPr>
            <p:spPr>
              <a:xfrm>
                <a:off x="7878192" y="3155194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C9B0E9-D9D0-4A86-D675-E79DB9A1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192" y="3155194"/>
                <a:ext cx="75197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B17145-B288-401D-5981-DECE37351666}"/>
                  </a:ext>
                </a:extLst>
              </p:cNvPr>
              <p:cNvSpPr txBox="1"/>
              <p:nvPr/>
            </p:nvSpPr>
            <p:spPr>
              <a:xfrm>
                <a:off x="9312087" y="3164282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B17145-B288-401D-5981-DECE3735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087" y="3164282"/>
                <a:ext cx="75197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47EEB7-EB79-3E14-D1E2-E9D85175090D}"/>
                  </a:ext>
                </a:extLst>
              </p:cNvPr>
              <p:cNvSpPr txBox="1"/>
              <p:nvPr/>
            </p:nvSpPr>
            <p:spPr>
              <a:xfrm>
                <a:off x="213218" y="5085378"/>
                <a:ext cx="3795078" cy="1402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4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EFEF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47EEB7-EB79-3E14-D1E2-E9D85175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18" y="5085378"/>
                <a:ext cx="3795078" cy="14024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309A76-EA96-EA66-D9A4-05DFD5EB0285}"/>
                  </a:ext>
                </a:extLst>
              </p:cNvPr>
              <p:cNvSpPr txBox="1"/>
              <p:nvPr/>
            </p:nvSpPr>
            <p:spPr>
              <a:xfrm>
                <a:off x="6394319" y="4546475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309A76-EA96-EA66-D9A4-05DFD5EB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319" y="4546475"/>
                <a:ext cx="751974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97198E-D701-A7E6-C498-4CA9AC0EC88A}"/>
                  </a:ext>
                </a:extLst>
              </p:cNvPr>
              <p:cNvSpPr txBox="1"/>
              <p:nvPr/>
            </p:nvSpPr>
            <p:spPr>
              <a:xfrm>
                <a:off x="1892393" y="3117353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97198E-D701-A7E6-C498-4CA9AC0EC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393" y="3117353"/>
                <a:ext cx="75197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4368C39-C6A2-7535-22AA-06CF7A8E47D6}"/>
                  </a:ext>
                </a:extLst>
              </p:cNvPr>
              <p:cNvSpPr txBox="1"/>
              <p:nvPr/>
            </p:nvSpPr>
            <p:spPr>
              <a:xfrm>
                <a:off x="3027142" y="2461731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4368C39-C6A2-7535-22AA-06CF7A8E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142" y="2461731"/>
                <a:ext cx="75197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3D84451-E45B-69F6-41DD-5E25C0C26FB1}"/>
              </a:ext>
            </a:extLst>
          </p:cNvPr>
          <p:cNvCxnSpPr>
            <a:cxnSpLocks/>
          </p:cNvCxnSpPr>
          <p:nvPr/>
        </p:nvCxnSpPr>
        <p:spPr>
          <a:xfrm flipV="1">
            <a:off x="4663278" y="2684661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5BF9928-C074-2511-1247-E49BA4A58272}"/>
              </a:ext>
            </a:extLst>
          </p:cNvPr>
          <p:cNvCxnSpPr>
            <a:cxnSpLocks/>
          </p:cNvCxnSpPr>
          <p:nvPr/>
        </p:nvCxnSpPr>
        <p:spPr>
          <a:xfrm flipV="1">
            <a:off x="6232139" y="2765920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ED2E501-738E-9736-3B7D-031A005E028F}"/>
              </a:ext>
            </a:extLst>
          </p:cNvPr>
          <p:cNvCxnSpPr>
            <a:cxnSpLocks/>
          </p:cNvCxnSpPr>
          <p:nvPr/>
        </p:nvCxnSpPr>
        <p:spPr>
          <a:xfrm flipV="1">
            <a:off x="7727500" y="2744905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04D185-58A5-D1E7-D9F8-A383302C65A9}"/>
              </a:ext>
            </a:extLst>
          </p:cNvPr>
          <p:cNvCxnSpPr>
            <a:cxnSpLocks/>
          </p:cNvCxnSpPr>
          <p:nvPr/>
        </p:nvCxnSpPr>
        <p:spPr>
          <a:xfrm flipV="1">
            <a:off x="9263576" y="2747866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26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model: General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More generally, if</a:t>
                </a:r>
                <a:r>
                  <a:rPr lang="en-US" sz="2400" dirty="0">
                    <a:solidFill>
                      <a:srgbClr val="FCD53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is a so-called phase-type distribution,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generalized linear chain trick </a:t>
                </a:r>
                <a:r>
                  <a:rPr lang="en-US" sz="2400" dirty="0">
                    <a:solidFill>
                      <a:srgbClr val="EFEFF0"/>
                    </a:solidFill>
                  </a:rPr>
                  <a:t>can be used to reduce the distributed delay model into a system of ODEs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 </a:t>
                </a:r>
              </a:p>
              <a:p>
                <a:r>
                  <a:rPr lang="en-US" sz="2400" i="1" dirty="0">
                    <a:solidFill>
                      <a:srgbClr val="EFEFF0"/>
                    </a:solidFill>
                  </a:rPr>
                  <a:t>Hurtado and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Kirosingh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(2019) J Math Biol</a:t>
                </a:r>
                <a:endParaRPr lang="en-US" sz="2400" dirty="0">
                  <a:solidFill>
                    <a:srgbClr val="FCD53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blipFill>
                <a:blip r:embed="rId6"/>
                <a:stretch>
                  <a:fillRect l="-82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C02BB4-0334-B61F-4420-FB8CF63FDB3B}"/>
              </a:ext>
            </a:extLst>
          </p:cNvPr>
          <p:cNvSpPr txBox="1"/>
          <p:nvPr/>
        </p:nvSpPr>
        <p:spPr>
          <a:xfrm>
            <a:off x="96251" y="5872118"/>
            <a:ext cx="1187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FEFF0"/>
                </a:solidFill>
              </a:rPr>
              <a:t>The </a:t>
            </a:r>
            <a:r>
              <a:rPr lang="en-US" sz="2400" b="1" dirty="0">
                <a:solidFill>
                  <a:srgbClr val="EFEFF0"/>
                </a:solidFill>
              </a:rPr>
              <a:t>generalized linear chain trick </a:t>
            </a:r>
            <a:r>
              <a:rPr lang="en-US" sz="2400" dirty="0">
                <a:solidFill>
                  <a:srgbClr val="EFEFF0"/>
                </a:solidFill>
              </a:rPr>
              <a:t>(GLCT) provides a straightforward way to convert this waiting time process into a system of ODEs (</a:t>
            </a:r>
            <a:r>
              <a:rPr lang="en-US" sz="2400" i="1" dirty="0">
                <a:solidFill>
                  <a:srgbClr val="EFEFF0"/>
                </a:solidFill>
              </a:rPr>
              <a:t>Hurtado and Richards (2021) J Biol Dyn</a:t>
            </a:r>
            <a:r>
              <a:rPr lang="en-US" sz="2400" dirty="0">
                <a:solidFill>
                  <a:srgbClr val="EFEFF0"/>
                </a:solidFill>
              </a:rPr>
              <a:t>)</a:t>
            </a:r>
          </a:p>
          <a:p>
            <a:endParaRPr lang="en-US" sz="2400" dirty="0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9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7914127" y="2229341"/>
            <a:ext cx="1811046" cy="1553435"/>
            <a:chOff x="2767012" y="1223963"/>
            <a:chExt cx="6657976" cy="5710916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6"/>
              <a:ext cx="6657976" cy="1307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Aedes albopictus</a:t>
              </a:r>
              <a:r>
                <a:rPr lang="en-US" dirty="0">
                  <a:solidFill>
                    <a:srgbClr val="EFEFF0"/>
                  </a:solidFill>
                </a:rPr>
                <a:t> </a:t>
              </a:r>
              <a:br>
                <a:rPr lang="en-US" dirty="0">
                  <a:solidFill>
                    <a:srgbClr val="EFEFF0"/>
                  </a:solidFill>
                </a:rPr>
              </a:br>
              <a:r>
                <a:rPr lang="en-US" sz="1200" dirty="0">
                  <a:solidFill>
                    <a:srgbClr val="EFEFF0"/>
                  </a:solidFill>
                </a:rPr>
                <a:t>(CDC.gov)</a:t>
              </a:r>
              <a:endParaRPr lang="en-US" sz="1400" i="1" dirty="0">
                <a:solidFill>
                  <a:srgbClr val="EFEFF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9867C3-64DF-4DB7-83D9-6934DE37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CD530"/>
                </a:solidFill>
              </a:rPr>
              <a:t>Mosquito-borne diseases (MBDs)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97DC-A637-4561-BBCB-B91D03A2F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927" y="1106905"/>
            <a:ext cx="4809509" cy="561015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Annually, over 200 million cases of malaria and up to 400 million cases of 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were due to MBDs </a:t>
            </a: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Despite successful mitigation and suppression programs, malaria 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5137336" y="1077889"/>
            <a:ext cx="2269530" cy="1612383"/>
            <a:chOff x="6202892" y="1732449"/>
            <a:chExt cx="4457701" cy="316696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5"/>
              <a:ext cx="4457701" cy="598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Aedes aegypti </a:t>
              </a:r>
              <a:r>
                <a:rPr lang="en-US" sz="1400" dirty="0">
                  <a:solidFill>
                    <a:srgbClr val="EFEFF0"/>
                  </a:solidFill>
                </a:rPr>
                <a:t>(CDC.gov)</a:t>
              </a:r>
              <a:endParaRPr lang="en-US" sz="1400" i="1" dirty="0">
                <a:solidFill>
                  <a:srgbClr val="EFEFF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038" y="0"/>
            <a:ext cx="1617961" cy="2311735"/>
            <a:chOff x="6541476" y="1657978"/>
            <a:chExt cx="3818375" cy="5455675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888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Dengue virus</a:t>
              </a:r>
              <a:r>
                <a:rPr lang="en-US" dirty="0">
                  <a:solidFill>
                    <a:srgbClr val="EFEFF0"/>
                  </a:solidFill>
                </a:rPr>
                <a:t> virion</a:t>
              </a:r>
              <a:br>
                <a:rPr lang="en-US" dirty="0">
                  <a:solidFill>
                    <a:srgbClr val="EFEFF0"/>
                  </a:solidFill>
                </a:rPr>
              </a:br>
              <a:r>
                <a:rPr lang="en-US" sz="1000" dirty="0">
                  <a:solidFill>
                    <a:srgbClr val="EFEFF0"/>
                  </a:solidFill>
                </a:rPr>
                <a:t>(ScientificAnimations.com)</a:t>
              </a:r>
              <a:endParaRPr lang="en-US" i="1" dirty="0">
                <a:solidFill>
                  <a:srgbClr val="EFEFF0"/>
                </a:solidFill>
              </a:endParaRPr>
            </a:p>
          </p:txBody>
        </p:sp>
      </p:grpSp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AD44EDE7-536E-CD50-3AFE-9C15FA3F71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l="867" t="25651" r="50256" b="-1"/>
          <a:stretch/>
        </p:blipFill>
        <p:spPr>
          <a:xfrm>
            <a:off x="5093989" y="4148312"/>
            <a:ext cx="3476359" cy="2286000"/>
          </a:xfr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7AD7C10D-7E0D-9781-B53C-13CF227979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433" r="51340"/>
          <a:stretch/>
        </p:blipFill>
        <p:spPr>
          <a:xfrm>
            <a:off x="8601494" y="4148312"/>
            <a:ext cx="3487698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5F1E3D-E1B8-BABA-3410-87D55326D42C}"/>
              </a:ext>
            </a:extLst>
          </p:cNvPr>
          <p:cNvSpPr txBox="1"/>
          <p:nvPr/>
        </p:nvSpPr>
        <p:spPr>
          <a:xfrm>
            <a:off x="5029200" y="3577179"/>
            <a:ext cx="28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Historical malaria incidence: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85D18-6684-ED64-3140-CFB3EB51A291}"/>
              </a:ext>
            </a:extLst>
          </p:cNvPr>
          <p:cNvSpPr txBox="1"/>
          <p:nvPr/>
        </p:nvSpPr>
        <p:spPr>
          <a:xfrm>
            <a:off x="5057524" y="3827065"/>
            <a:ext cx="231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EFF0"/>
                </a:solidFill>
              </a:rPr>
              <a:t>South-East Asia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AFB16-1A7B-D232-68E7-A4AD3CA389D8}"/>
              </a:ext>
            </a:extLst>
          </p:cNvPr>
          <p:cNvSpPr txBox="1"/>
          <p:nvPr/>
        </p:nvSpPr>
        <p:spPr>
          <a:xfrm>
            <a:off x="8552170" y="3823979"/>
            <a:ext cx="140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EFF0"/>
                </a:solidFill>
              </a:rPr>
              <a:t>Africa region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8876307" y="0"/>
            <a:ext cx="1697731" cy="2147693"/>
            <a:chOff x="4229047" y="1120873"/>
            <a:chExt cx="4345912" cy="5497740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5"/>
              <a:ext cx="4345912" cy="1151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Zika virus</a:t>
              </a:r>
              <a:r>
                <a:rPr lang="en-US" dirty="0">
                  <a:solidFill>
                    <a:srgbClr val="EFEFF0"/>
                  </a:solidFill>
                </a:rPr>
                <a:t> virion</a:t>
              </a:r>
            </a:p>
            <a:p>
              <a:r>
                <a:rPr lang="en-US" sz="1200" dirty="0">
                  <a:solidFill>
                    <a:srgbClr val="EFEFF0"/>
                  </a:solidFill>
                </a:rPr>
                <a:t>(Manuel Almagro Rivas)</a:t>
              </a:r>
              <a:endParaRPr lang="en-US" sz="1200" i="1" dirty="0">
                <a:solidFill>
                  <a:srgbClr val="EFEFF0"/>
                </a:solidFill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7C4946-4CA0-103D-80C3-1AF53A62327D}"/>
              </a:ext>
            </a:extLst>
          </p:cNvPr>
          <p:cNvCxnSpPr/>
          <p:nvPr/>
        </p:nvCxnSpPr>
        <p:spPr>
          <a:xfrm>
            <a:off x="5776111" y="4762828"/>
            <a:ext cx="2553077" cy="11860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36E1B-531B-17D1-37C4-283214BBB9F5}"/>
              </a:ext>
            </a:extLst>
          </p:cNvPr>
          <p:cNvCxnSpPr>
            <a:cxnSpLocks/>
          </p:cNvCxnSpPr>
          <p:nvPr/>
        </p:nvCxnSpPr>
        <p:spPr>
          <a:xfrm>
            <a:off x="9239061" y="4312354"/>
            <a:ext cx="1960076" cy="6445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A0B3F1-7978-C31C-7698-76CFB46AF5E9}"/>
              </a:ext>
            </a:extLst>
          </p:cNvPr>
          <p:cNvCxnSpPr>
            <a:cxnSpLocks/>
          </p:cNvCxnSpPr>
          <p:nvPr/>
        </p:nvCxnSpPr>
        <p:spPr>
          <a:xfrm>
            <a:off x="11262511" y="5051629"/>
            <a:ext cx="7459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1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D83B4-AE82-625C-DB41-6B861C72C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3127" y="2032576"/>
            <a:ext cx="9990920" cy="4281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30A52-BDE1-B649-7162-4952A925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ODE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8D34A-EC39-0D85-8DE0-97A7625CE4A4}"/>
              </a:ext>
            </a:extLst>
          </p:cNvPr>
          <p:cNvSpPr txBox="1"/>
          <p:nvPr/>
        </p:nvSpPr>
        <p:spPr>
          <a:xfrm>
            <a:off x="79970" y="2179000"/>
            <a:ext cx="1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Aquatic-stage or immature: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F142E-E27A-B06D-8B3C-E8ACE96F7751}"/>
              </a:ext>
            </a:extLst>
          </p:cNvPr>
          <p:cNvSpPr txBox="1"/>
          <p:nvPr/>
        </p:nvSpPr>
        <p:spPr>
          <a:xfrm>
            <a:off x="78530" y="3686816"/>
            <a:ext cx="1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Blood-feeding stages: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6069B-6CA5-BA21-EE0A-C519E9531724}"/>
              </a:ext>
            </a:extLst>
          </p:cNvPr>
          <p:cNvSpPr txBox="1"/>
          <p:nvPr/>
        </p:nvSpPr>
        <p:spPr>
          <a:xfrm>
            <a:off x="78530" y="4679347"/>
            <a:ext cx="1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Ovipositing (actively reproducing) :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DB07E4B-FE0E-F8D8-393E-678B822B142E}"/>
              </a:ext>
            </a:extLst>
          </p:cNvPr>
          <p:cNvSpPr/>
          <p:nvPr/>
        </p:nvSpPr>
        <p:spPr>
          <a:xfrm rot="16200000">
            <a:off x="5608850" y="259562"/>
            <a:ext cx="682995" cy="3563094"/>
          </a:xfrm>
          <a:prstGeom prst="rightBrace">
            <a:avLst>
              <a:gd name="adj1" fmla="val 62779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7FD31-287F-FAE7-ACEC-FC0B21162169}"/>
              </a:ext>
            </a:extLst>
          </p:cNvPr>
          <p:cNvSpPr txBox="1"/>
          <p:nvPr/>
        </p:nvSpPr>
        <p:spPr>
          <a:xfrm>
            <a:off x="3889986" y="1311541"/>
            <a:ext cx="4120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Density-dependent larval recruitment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6EA23-9EBB-6897-3422-CEA2EAF2D970}"/>
              </a:ext>
            </a:extLst>
          </p:cNvPr>
          <p:cNvSpPr txBox="1"/>
          <p:nvPr/>
        </p:nvSpPr>
        <p:spPr>
          <a:xfrm>
            <a:off x="3630077" y="3608192"/>
            <a:ext cx="258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Larval development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A19C82E-348A-8C89-283F-830A429FC5EF}"/>
              </a:ext>
            </a:extLst>
          </p:cNvPr>
          <p:cNvSpPr/>
          <p:nvPr/>
        </p:nvSpPr>
        <p:spPr>
          <a:xfrm rot="5400000">
            <a:off x="5398578" y="4694443"/>
            <a:ext cx="366237" cy="2873679"/>
          </a:xfrm>
          <a:prstGeom prst="rightBrace">
            <a:avLst>
              <a:gd name="adj1" fmla="val 627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4930D-B670-2B09-DDC8-411535E8185C}"/>
              </a:ext>
            </a:extLst>
          </p:cNvPr>
          <p:cNvSpPr txBox="1"/>
          <p:nvPr/>
        </p:nvSpPr>
        <p:spPr>
          <a:xfrm>
            <a:off x="4587813" y="6211669"/>
            <a:ext cx="287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From blood-feeding to oviposition, “repletion”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923FE-5354-DDBB-37DC-D2D80BE8806E}"/>
              </a:ext>
            </a:extLst>
          </p:cNvPr>
          <p:cNvSpPr txBox="1"/>
          <p:nvPr/>
        </p:nvSpPr>
        <p:spPr>
          <a:xfrm>
            <a:off x="7659360" y="3121460"/>
            <a:ext cx="2475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All transitions </a:t>
            </a:r>
            <a:r>
              <a:rPr lang="en-US" sz="2000" u="sng" dirty="0">
                <a:solidFill>
                  <a:srgbClr val="FCD530"/>
                </a:solidFill>
              </a:rPr>
              <a:t>within </a:t>
            </a:r>
            <a:r>
              <a:rPr lang="en-US" sz="2000" dirty="0">
                <a:solidFill>
                  <a:srgbClr val="FCD530"/>
                </a:solidFill>
              </a:rPr>
              <a:t>blood-feeding stages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4AA27C9-712B-712B-EB00-510C1E796154}"/>
              </a:ext>
            </a:extLst>
          </p:cNvPr>
          <p:cNvSpPr/>
          <p:nvPr/>
        </p:nvSpPr>
        <p:spPr>
          <a:xfrm rot="16200000">
            <a:off x="8668922" y="3218280"/>
            <a:ext cx="280561" cy="1317600"/>
          </a:xfrm>
          <a:prstGeom prst="rightBrace">
            <a:avLst>
              <a:gd name="adj1" fmla="val 62779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8CEA0-F5BD-1964-B6E3-B5C48D40119F}"/>
              </a:ext>
            </a:extLst>
          </p:cNvPr>
          <p:cNvCxnSpPr>
            <a:cxnSpLocks/>
          </p:cNvCxnSpPr>
          <p:nvPr/>
        </p:nvCxnSpPr>
        <p:spPr>
          <a:xfrm>
            <a:off x="7018536" y="4679347"/>
            <a:ext cx="558738" cy="0"/>
          </a:xfrm>
          <a:prstGeom prst="line">
            <a:avLst/>
          </a:prstGeom>
          <a:ln w="38100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09152-6C47-0FC1-E41B-F4E993D392A2}"/>
              </a:ext>
            </a:extLst>
          </p:cNvPr>
          <p:cNvCxnSpPr>
            <a:cxnSpLocks/>
          </p:cNvCxnSpPr>
          <p:nvPr/>
        </p:nvCxnSpPr>
        <p:spPr>
          <a:xfrm>
            <a:off x="8150402" y="4654197"/>
            <a:ext cx="620736" cy="0"/>
          </a:xfrm>
          <a:prstGeom prst="line">
            <a:avLst/>
          </a:prstGeom>
          <a:ln w="38100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00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Disruption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C1F96EA0-15DF-2921-D2E8-DE52FA960CC5}"/>
              </a:ext>
            </a:extLst>
          </p:cNvPr>
          <p:cNvSpPr txBox="1">
            <a:spLocks/>
          </p:cNvSpPr>
          <p:nvPr/>
        </p:nvSpPr>
        <p:spPr>
          <a:xfrm>
            <a:off x="262632" y="4899438"/>
            <a:ext cx="11477980" cy="17644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EFEFF0"/>
                </a:solidFill>
              </a:rPr>
              <a:t>At each blood-feeding stage, a mosquito has some probability of either reaching repletion or requiring additional blood meals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EFEF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EFEFF0"/>
                </a:solidFill>
              </a:rPr>
              <a:t>The waiting time to leave the blood-feeding stages is represented by a </a:t>
            </a:r>
            <a:r>
              <a:rPr lang="en-US" sz="2400" dirty="0" err="1">
                <a:solidFill>
                  <a:srgbClr val="EFEFF0"/>
                </a:solidFill>
              </a:rPr>
              <a:t>Coxian</a:t>
            </a:r>
            <a:r>
              <a:rPr lang="en-US" sz="2400" dirty="0">
                <a:solidFill>
                  <a:srgbClr val="EFEFF0"/>
                </a:solidFill>
              </a:rPr>
              <a:t> distribution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2683D87-9D21-D04D-F052-8EFB5A85984D}"/>
              </a:ext>
            </a:extLst>
          </p:cNvPr>
          <p:cNvSpPr/>
          <p:nvPr/>
        </p:nvSpPr>
        <p:spPr>
          <a:xfrm>
            <a:off x="2367643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F88B4D-3E7E-0E36-E6CA-14FDDC4E8214}"/>
              </a:ext>
            </a:extLst>
          </p:cNvPr>
          <p:cNvSpPr/>
          <p:nvPr/>
        </p:nvSpPr>
        <p:spPr>
          <a:xfrm>
            <a:off x="4230856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217915C-71EB-314F-B8F7-7CDF4E3ED484}"/>
              </a:ext>
            </a:extLst>
          </p:cNvPr>
          <p:cNvSpPr/>
          <p:nvPr/>
        </p:nvSpPr>
        <p:spPr>
          <a:xfrm>
            <a:off x="6094069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7772CB1-033F-7097-FA44-E5BA65F11ECF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105003" y="3337240"/>
            <a:ext cx="125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13B881-41F6-2882-4753-4D2F7DD94F75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5968216" y="3337240"/>
            <a:ext cx="125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C942E8-9D92-B03F-B477-256236039141}"/>
              </a:ext>
            </a:extLst>
          </p:cNvPr>
          <p:cNvSpPr/>
          <p:nvPr/>
        </p:nvSpPr>
        <p:spPr>
          <a:xfrm>
            <a:off x="9904070" y="2782250"/>
            <a:ext cx="1737360" cy="1097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Ovipositing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23389F3-C1A4-0AAF-8C49-AF53BBDA5E07}"/>
              </a:ext>
            </a:extLst>
          </p:cNvPr>
          <p:cNvCxnSpPr>
            <a:cxnSpLocks/>
            <a:stCxn id="44" idx="0"/>
            <a:endCxn id="47" idx="0"/>
          </p:cNvCxnSpPr>
          <p:nvPr/>
        </p:nvCxnSpPr>
        <p:spPr>
          <a:xfrm rot="5400000" flipH="1" flipV="1">
            <a:off x="8864574" y="880425"/>
            <a:ext cx="6350" cy="3810001"/>
          </a:xfrm>
          <a:prstGeom prst="curvedConnector3">
            <a:avLst>
              <a:gd name="adj1" fmla="val 1186378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D5D9CD-48A4-DD53-E37E-20088CBF1896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>
            <a:off x="7831429" y="3337240"/>
            <a:ext cx="12585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97283E44-F58F-A675-1120-FB7BA27E1351}"/>
              </a:ext>
            </a:extLst>
          </p:cNvPr>
          <p:cNvCxnSpPr>
            <a:cxnSpLocks/>
            <a:stCxn id="43" idx="0"/>
            <a:endCxn id="47" idx="0"/>
          </p:cNvCxnSpPr>
          <p:nvPr/>
        </p:nvCxnSpPr>
        <p:spPr>
          <a:xfrm rot="5400000" flipH="1" flipV="1">
            <a:off x="7932968" y="-51182"/>
            <a:ext cx="6350" cy="5673214"/>
          </a:xfrm>
          <a:prstGeom prst="curvedConnector3">
            <a:avLst>
              <a:gd name="adj1" fmla="val 170795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8EE3944D-1183-F7F6-0DD2-E503BB726319}"/>
              </a:ext>
            </a:extLst>
          </p:cNvPr>
          <p:cNvCxnSpPr>
            <a:cxnSpLocks/>
            <a:stCxn id="42" idx="0"/>
            <a:endCxn id="47" idx="0"/>
          </p:cNvCxnSpPr>
          <p:nvPr/>
        </p:nvCxnSpPr>
        <p:spPr>
          <a:xfrm rot="5400000" flipH="1" flipV="1">
            <a:off x="7001361" y="-982788"/>
            <a:ext cx="6350" cy="7536427"/>
          </a:xfrm>
          <a:prstGeom prst="curvedConnector3">
            <a:avLst>
              <a:gd name="adj1" fmla="val 2274881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757F407-8C20-5049-08AC-A046C9FE1327}"/>
              </a:ext>
            </a:extLst>
          </p:cNvPr>
          <p:cNvSpPr/>
          <p:nvPr/>
        </p:nvSpPr>
        <p:spPr>
          <a:xfrm>
            <a:off x="395586" y="2782250"/>
            <a:ext cx="1737360" cy="109728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7D3083-C82B-7C72-A65A-9B92383F2A4D}"/>
              </a:ext>
            </a:extLst>
          </p:cNvPr>
          <p:cNvCxnSpPr>
            <a:cxnSpLocks/>
            <a:stCxn id="52" idx="3"/>
            <a:endCxn id="42" idx="1"/>
          </p:cNvCxnSpPr>
          <p:nvPr/>
        </p:nvCxnSpPr>
        <p:spPr>
          <a:xfrm>
            <a:off x="2132946" y="3330890"/>
            <a:ext cx="234697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615A040-7B2F-96DC-D0E7-C4180CE5A634}"/>
              </a:ext>
            </a:extLst>
          </p:cNvPr>
          <p:cNvSpPr/>
          <p:nvPr/>
        </p:nvSpPr>
        <p:spPr>
          <a:xfrm>
            <a:off x="7957281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DE11D0-7033-932E-081D-A2643C455868}"/>
              </a:ext>
            </a:extLst>
          </p:cNvPr>
          <p:cNvCxnSpPr>
            <a:cxnSpLocks/>
            <a:stCxn id="54" idx="3"/>
            <a:endCxn id="47" idx="1"/>
          </p:cNvCxnSpPr>
          <p:nvPr/>
        </p:nvCxnSpPr>
        <p:spPr>
          <a:xfrm flipV="1">
            <a:off x="9694641" y="3330890"/>
            <a:ext cx="209429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B2E5F734-AB60-127F-2A88-D604F3D48FE8}"/>
              </a:ext>
            </a:extLst>
          </p:cNvPr>
          <p:cNvCxnSpPr>
            <a:cxnSpLocks/>
            <a:stCxn id="54" idx="0"/>
            <a:endCxn id="47" idx="0"/>
          </p:cNvCxnSpPr>
          <p:nvPr/>
        </p:nvCxnSpPr>
        <p:spPr>
          <a:xfrm rot="5400000" flipH="1" flipV="1">
            <a:off x="9796180" y="1812031"/>
            <a:ext cx="6350" cy="1946789"/>
          </a:xfrm>
          <a:prstGeom prst="curvedConnector3">
            <a:avLst>
              <a:gd name="adj1" fmla="val 755511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6441C1C9-8B5D-7397-8786-8301F7B6E19F}"/>
              </a:ext>
            </a:extLst>
          </p:cNvPr>
          <p:cNvCxnSpPr>
            <a:cxnSpLocks/>
            <a:stCxn id="42" idx="2"/>
            <a:endCxn id="47" idx="2"/>
          </p:cNvCxnSpPr>
          <p:nvPr/>
        </p:nvCxnSpPr>
        <p:spPr>
          <a:xfrm rot="5400000" flipH="1" flipV="1">
            <a:off x="7001361" y="114491"/>
            <a:ext cx="6350" cy="7536427"/>
          </a:xfrm>
          <a:prstGeom prst="curvedConnector3">
            <a:avLst>
              <a:gd name="adj1" fmla="val -15618929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64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ECC6-B332-7AFE-69E5-0E44061B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FEFF0"/>
                </a:solidFill>
              </a:rPr>
              <a:t>Disruption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95C52735-ECD7-C7A4-1BDC-E7CE3E5A1F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911" y="4547743"/>
                <a:ext cx="11796756" cy="2335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srgbClr val="EFEFF0"/>
                    </a:solidFill>
                  </a:rPr>
                  <a:t>Two sets of parameters describe the multiple blood-feeding process:</a:t>
                </a:r>
              </a:p>
              <a:p>
                <a:pPr marL="0" indent="0">
                  <a:buNone/>
                </a:pPr>
                <a:br>
                  <a:rPr lang="en-US" sz="2400" dirty="0">
                    <a:solidFill>
                      <a:srgbClr val="EFEFF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: the “skip” probabilities of requiring </a:t>
                </a:r>
                <a:r>
                  <a:rPr lang="en-US" sz="2400" u="sng" dirty="0">
                    <a:solidFill>
                      <a:srgbClr val="EFEFF0"/>
                    </a:solidFill>
                  </a:rPr>
                  <a:t>one additional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 having had exactly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i-1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: the rates of proceeding out of blood-feeding state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</a:t>
                </a:r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95C52735-ECD7-C7A4-1BDC-E7CE3E5A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1" y="4547743"/>
                <a:ext cx="11796756" cy="2335700"/>
              </a:xfrm>
              <a:prstGeom prst="rect">
                <a:avLst/>
              </a:prstGeom>
              <a:blipFill>
                <a:blip r:embed="rId2"/>
                <a:stretch>
                  <a:fillRect l="-775" t="-3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BE7D5E93-B66C-11CF-1538-64FA624544F2}"/>
                  </a:ext>
                </a:extLst>
              </p:cNvPr>
              <p:cNvSpPr/>
              <p:nvPr/>
            </p:nvSpPr>
            <p:spPr>
              <a:xfrm>
                <a:off x="1488380" y="258659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BE7D5E93-B66C-11CF-1538-64FA62454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380" y="2586590"/>
                <a:ext cx="822960" cy="7315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E5440F0-0542-C8A7-462C-DEF55AA0AD3A}"/>
                  </a:ext>
                </a:extLst>
              </p:cNvPr>
              <p:cNvSpPr/>
              <p:nvPr/>
            </p:nvSpPr>
            <p:spPr>
              <a:xfrm>
                <a:off x="3536704" y="260026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E5440F0-0542-C8A7-462C-DEF55AA0A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704" y="2600260"/>
                <a:ext cx="8229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6E1E6991-2D96-958B-1505-C4D86D03BDA3}"/>
                  </a:ext>
                </a:extLst>
              </p:cNvPr>
              <p:cNvSpPr/>
              <p:nvPr/>
            </p:nvSpPr>
            <p:spPr>
              <a:xfrm>
                <a:off x="5585029" y="2596513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6E1E6991-2D96-958B-1505-C4D86D03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029" y="2596513"/>
                <a:ext cx="822960" cy="7315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5341E03-39CE-D40C-854C-E041CAED37B8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2311340" y="2952350"/>
            <a:ext cx="1225364" cy="1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B03964-5D89-47A2-855B-E582F37C18EF}"/>
              </a:ext>
            </a:extLst>
          </p:cNvPr>
          <p:cNvCxnSpPr>
            <a:cxnSpLocks/>
            <a:stCxn id="118" idx="3"/>
            <a:endCxn id="119" idx="1"/>
          </p:cNvCxnSpPr>
          <p:nvPr/>
        </p:nvCxnSpPr>
        <p:spPr>
          <a:xfrm flipV="1">
            <a:off x="4359664" y="2962273"/>
            <a:ext cx="1225365" cy="3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7A74148-6EDA-23AD-01EB-EF3E59E576A8}"/>
                  </a:ext>
                </a:extLst>
              </p:cNvPr>
              <p:cNvSpPr/>
              <p:nvPr/>
            </p:nvSpPr>
            <p:spPr>
              <a:xfrm>
                <a:off x="11077707" y="259329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7A74148-6EDA-23AD-01EB-EF3E59E57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707" y="2593290"/>
                <a:ext cx="822960" cy="73152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D8AD7BD6-E246-80D2-F62D-316342FE163D}"/>
              </a:ext>
            </a:extLst>
          </p:cNvPr>
          <p:cNvCxnSpPr>
            <a:cxnSpLocks/>
            <a:stCxn id="119" idx="0"/>
            <a:endCxn id="122" idx="0"/>
          </p:cNvCxnSpPr>
          <p:nvPr/>
        </p:nvCxnSpPr>
        <p:spPr>
          <a:xfrm rot="5400000" flipH="1" flipV="1">
            <a:off x="8741237" y="-151437"/>
            <a:ext cx="3223" cy="5492678"/>
          </a:xfrm>
          <a:prstGeom prst="curvedConnector3">
            <a:avLst>
              <a:gd name="adj1" fmla="val 232771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48768C3-3D76-E5E9-2DAB-6ED78FFEF9F3}"/>
              </a:ext>
            </a:extLst>
          </p:cNvPr>
          <p:cNvCxnSpPr>
            <a:cxnSpLocks/>
            <a:stCxn id="119" idx="3"/>
            <a:endCxn id="136" idx="1"/>
          </p:cNvCxnSpPr>
          <p:nvPr/>
        </p:nvCxnSpPr>
        <p:spPr>
          <a:xfrm flipV="1">
            <a:off x="6407989" y="2945137"/>
            <a:ext cx="573069" cy="1713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Curved 124">
            <a:extLst>
              <a:ext uri="{FF2B5EF4-FFF2-40B4-BE49-F238E27FC236}">
                <a16:creationId xmlns:a16="http://schemas.microsoft.com/office/drawing/2014/main" id="{C2113881-963A-C7F6-1947-E7E185EEE19D}"/>
              </a:ext>
            </a:extLst>
          </p:cNvPr>
          <p:cNvCxnSpPr>
            <a:cxnSpLocks/>
            <a:stCxn id="118" idx="0"/>
            <a:endCxn id="122" idx="0"/>
          </p:cNvCxnSpPr>
          <p:nvPr/>
        </p:nvCxnSpPr>
        <p:spPr>
          <a:xfrm rot="5400000" flipH="1" flipV="1">
            <a:off x="7715200" y="-1173726"/>
            <a:ext cx="6970" cy="7541003"/>
          </a:xfrm>
          <a:prstGeom prst="curvedConnector3">
            <a:avLst>
              <a:gd name="adj1" fmla="val 130899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8869FE32-2AB9-30E6-BB8A-443550470D12}"/>
              </a:ext>
            </a:extLst>
          </p:cNvPr>
          <p:cNvCxnSpPr>
            <a:cxnSpLocks/>
            <a:stCxn id="117" idx="0"/>
            <a:endCxn id="122" idx="0"/>
          </p:cNvCxnSpPr>
          <p:nvPr/>
        </p:nvCxnSpPr>
        <p:spPr>
          <a:xfrm rot="16200000" flipH="1">
            <a:off x="6691173" y="-2204723"/>
            <a:ext cx="6700" cy="9589327"/>
          </a:xfrm>
          <a:prstGeom prst="curvedConnector3">
            <a:avLst>
              <a:gd name="adj1" fmla="val -144805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7EE7878-F841-8870-A12A-C1BD90E5477A}"/>
                  </a:ext>
                </a:extLst>
              </p:cNvPr>
              <p:cNvSpPr/>
              <p:nvPr/>
            </p:nvSpPr>
            <p:spPr>
              <a:xfrm>
                <a:off x="136386" y="258694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7EE7878-F841-8870-A12A-C1BD90E54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86" y="2586940"/>
                <a:ext cx="822960" cy="73152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42976E9-E7B2-4756-F738-6402DE6493E7}"/>
              </a:ext>
            </a:extLst>
          </p:cNvPr>
          <p:cNvCxnSpPr>
            <a:cxnSpLocks/>
            <a:stCxn id="127" idx="3"/>
            <a:endCxn id="117" idx="1"/>
          </p:cNvCxnSpPr>
          <p:nvPr/>
        </p:nvCxnSpPr>
        <p:spPr>
          <a:xfrm flipV="1">
            <a:off x="959346" y="2952350"/>
            <a:ext cx="529034" cy="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972F1AF7-687A-3E15-4EF0-9D83B7F7122A}"/>
                  </a:ext>
                </a:extLst>
              </p:cNvPr>
              <p:cNvSpPr/>
              <p:nvPr/>
            </p:nvSpPr>
            <p:spPr>
              <a:xfrm>
                <a:off x="9572592" y="2569103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972F1AF7-687A-3E15-4EF0-9D83B7F71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592" y="2569103"/>
                <a:ext cx="822960" cy="73152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87AEF07-CD95-37A8-90BF-FC9BB86F3875}"/>
              </a:ext>
            </a:extLst>
          </p:cNvPr>
          <p:cNvCxnSpPr>
            <a:cxnSpLocks/>
            <a:stCxn id="129" idx="3"/>
            <a:endCxn id="122" idx="1"/>
          </p:cNvCxnSpPr>
          <p:nvPr/>
        </p:nvCxnSpPr>
        <p:spPr>
          <a:xfrm>
            <a:off x="10395552" y="2934863"/>
            <a:ext cx="682155" cy="2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Curved 130">
            <a:extLst>
              <a:ext uri="{FF2B5EF4-FFF2-40B4-BE49-F238E27FC236}">
                <a16:creationId xmlns:a16="http://schemas.microsoft.com/office/drawing/2014/main" id="{D87B58D0-568B-9AC1-4AF3-AFA50E71681E}"/>
              </a:ext>
            </a:extLst>
          </p:cNvPr>
          <p:cNvCxnSpPr>
            <a:cxnSpLocks/>
            <a:stCxn id="129" idx="0"/>
            <a:endCxn id="122" idx="0"/>
          </p:cNvCxnSpPr>
          <p:nvPr/>
        </p:nvCxnSpPr>
        <p:spPr>
          <a:xfrm rot="16200000" flipH="1">
            <a:off x="10724535" y="1828639"/>
            <a:ext cx="24187" cy="1505115"/>
          </a:xfrm>
          <a:prstGeom prst="curvedConnector3">
            <a:avLst>
              <a:gd name="adj1" fmla="val -94513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61613151-C5C2-B827-56AD-6966349A9EED}"/>
              </a:ext>
            </a:extLst>
          </p:cNvPr>
          <p:cNvCxnSpPr>
            <a:cxnSpLocks/>
            <a:stCxn id="117" idx="2"/>
            <a:endCxn id="122" idx="2"/>
          </p:cNvCxnSpPr>
          <p:nvPr/>
        </p:nvCxnSpPr>
        <p:spPr>
          <a:xfrm rot="16200000" flipH="1">
            <a:off x="6691173" y="-1473204"/>
            <a:ext cx="6700" cy="9589327"/>
          </a:xfrm>
          <a:prstGeom prst="curvedConnector3">
            <a:avLst>
              <a:gd name="adj1" fmla="val 9207463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886FCBD-7410-15F9-4587-E69E23C1A461}"/>
                  </a:ext>
                </a:extLst>
              </p:cNvPr>
              <p:cNvSpPr txBox="1"/>
              <p:nvPr/>
            </p:nvSpPr>
            <p:spPr>
              <a:xfrm>
                <a:off x="1909800" y="1784658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886FCBD-7410-15F9-4587-E69E23C1A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800" y="1784658"/>
                <a:ext cx="7758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DE747EA-789F-11A7-38F0-0A958BB5DDC3}"/>
                  </a:ext>
                </a:extLst>
              </p:cNvPr>
              <p:cNvSpPr txBox="1"/>
              <p:nvPr/>
            </p:nvSpPr>
            <p:spPr>
              <a:xfrm>
                <a:off x="2332397" y="2579621"/>
                <a:ext cx="12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DE747EA-789F-11A7-38F0-0A958BB5D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97" y="2579621"/>
                <a:ext cx="1252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5954276-F89B-AA9D-BAC8-B008D7ECE7B7}"/>
                  </a:ext>
                </a:extLst>
              </p:cNvPr>
              <p:cNvSpPr txBox="1"/>
              <p:nvPr/>
            </p:nvSpPr>
            <p:spPr>
              <a:xfrm>
                <a:off x="4417561" y="2566304"/>
                <a:ext cx="12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5954276-F89B-AA9D-BAC8-B008D7ECE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61" y="2566304"/>
                <a:ext cx="12528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8D33649-B48D-F3E3-67CE-E3E60E684EF9}"/>
                  </a:ext>
                </a:extLst>
              </p:cNvPr>
              <p:cNvSpPr/>
              <p:nvPr/>
            </p:nvSpPr>
            <p:spPr>
              <a:xfrm>
                <a:off x="6981058" y="2579377"/>
                <a:ext cx="100584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8D33649-B48D-F3E3-67CE-E3E60E684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058" y="2579377"/>
                <a:ext cx="1005840" cy="73152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7F4F748-07CB-35C9-F486-EF3B06573F5F}"/>
              </a:ext>
            </a:extLst>
          </p:cNvPr>
          <p:cNvCxnSpPr>
            <a:cxnSpLocks/>
            <a:stCxn id="136" idx="3"/>
            <a:endCxn id="129" idx="1"/>
          </p:cNvCxnSpPr>
          <p:nvPr/>
        </p:nvCxnSpPr>
        <p:spPr>
          <a:xfrm flipV="1">
            <a:off x="7986898" y="2934863"/>
            <a:ext cx="1585694" cy="102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D7D059-942B-23CE-A8A6-BA6A2647830E}"/>
                  </a:ext>
                </a:extLst>
              </p:cNvPr>
              <p:cNvSpPr txBox="1"/>
              <p:nvPr/>
            </p:nvSpPr>
            <p:spPr>
              <a:xfrm>
                <a:off x="7947701" y="2572875"/>
                <a:ext cx="1709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D7D059-942B-23CE-A8A6-BA6A2647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1" y="2572875"/>
                <a:ext cx="170938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01CBD15-86BC-0FB2-D2A3-4E7140A62A52}"/>
              </a:ext>
            </a:extLst>
          </p:cNvPr>
          <p:cNvCxnSpPr>
            <a:cxnSpLocks/>
            <a:stCxn id="136" idx="0"/>
            <a:endCxn id="122" idx="0"/>
          </p:cNvCxnSpPr>
          <p:nvPr/>
        </p:nvCxnSpPr>
        <p:spPr>
          <a:xfrm rot="16200000" flipH="1">
            <a:off x="9479625" y="583729"/>
            <a:ext cx="13913" cy="4005209"/>
          </a:xfrm>
          <a:prstGeom prst="curvedConnector3">
            <a:avLst>
              <a:gd name="adj1" fmla="val -36613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03E285E-E7B1-42F3-1819-39CB35125686}"/>
                  </a:ext>
                </a:extLst>
              </p:cNvPr>
              <p:cNvSpPr txBox="1"/>
              <p:nvPr/>
            </p:nvSpPr>
            <p:spPr>
              <a:xfrm>
                <a:off x="3480600" y="2028986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03E285E-E7B1-42F3-1819-39CB3512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0" y="2028986"/>
                <a:ext cx="7758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10E8826-1D2B-FA91-03CA-F9C7DF4E6910}"/>
                  </a:ext>
                </a:extLst>
              </p:cNvPr>
              <p:cNvSpPr txBox="1"/>
              <p:nvPr/>
            </p:nvSpPr>
            <p:spPr>
              <a:xfrm>
                <a:off x="6930600" y="2024172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10E8826-1D2B-FA91-03CA-F9C7DF4E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600" y="2024172"/>
                <a:ext cx="775800" cy="369332"/>
              </a:xfrm>
              <a:prstGeom prst="rect">
                <a:avLst/>
              </a:prstGeom>
              <a:blipFill>
                <a:blip r:embed="rId15"/>
                <a:stretch>
                  <a:fillRect l="-19685" r="-11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8A8FE6-D6B5-3A2C-3D3A-708EBD7406D9}"/>
                  </a:ext>
                </a:extLst>
              </p:cNvPr>
              <p:cNvSpPr txBox="1"/>
              <p:nvPr/>
            </p:nvSpPr>
            <p:spPr>
              <a:xfrm>
                <a:off x="10467420" y="2556788"/>
                <a:ext cx="582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8A8FE6-D6B5-3A2C-3D3A-708EBD74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420" y="2556788"/>
                <a:ext cx="58223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B391D72-1415-0F13-5377-BD6A1C00CAC5}"/>
                  </a:ext>
                </a:extLst>
              </p:cNvPr>
              <p:cNvSpPr txBox="1"/>
              <p:nvPr/>
            </p:nvSpPr>
            <p:spPr>
              <a:xfrm>
                <a:off x="5434200" y="2025636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B391D72-1415-0F13-5377-BD6A1C00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200" y="2025636"/>
                <a:ext cx="77580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EADA08F-E497-E0F6-6665-FDB3CEA29A7E}"/>
                  </a:ext>
                </a:extLst>
              </p:cNvPr>
              <p:cNvSpPr txBox="1"/>
              <p:nvPr/>
            </p:nvSpPr>
            <p:spPr>
              <a:xfrm>
                <a:off x="6306623" y="3486816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EADA08F-E497-E0F6-6665-FDB3CEA29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23" y="3486816"/>
                <a:ext cx="775800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63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Disruption model: </a:t>
            </a:r>
            <a:r>
              <a:rPr lang="en-US" dirty="0">
                <a:solidFill>
                  <a:srgbClr val="FCD530"/>
                </a:solidFill>
              </a:rPr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2FBC84-93C6-13D4-2302-C96AE9A59064}"/>
                  </a:ext>
                </a:extLst>
              </p:cNvPr>
              <p:cNvSpPr txBox="1"/>
              <p:nvPr/>
            </p:nvSpPr>
            <p:spPr>
              <a:xfrm>
                <a:off x="2656800" y="1548000"/>
                <a:ext cx="4586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New recruits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mosquitoes coming from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always enter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first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blood-feeding stage</a:t>
                </a:r>
                <a:endParaRPr lang="en-US" sz="2400" b="1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2FBC84-93C6-13D4-2302-C96AE9A59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00" y="1548000"/>
                <a:ext cx="4586400" cy="1569660"/>
              </a:xfrm>
              <a:prstGeom prst="rect">
                <a:avLst/>
              </a:prstGeom>
              <a:blipFill>
                <a:blip r:embed="rId3"/>
                <a:stretch>
                  <a:fillRect l="-2128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E3E82B1-B5EF-2CBB-A874-084D2E355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099"/>
          <a:stretch/>
        </p:blipFill>
        <p:spPr>
          <a:xfrm>
            <a:off x="350683" y="1222152"/>
            <a:ext cx="1557318" cy="270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3CE002-1D53-2EB0-1FF0-6163FB2F749F}"/>
                  </a:ext>
                </a:extLst>
              </p:cNvPr>
              <p:cNvSpPr txBox="1"/>
              <p:nvPr/>
            </p:nvSpPr>
            <p:spPr>
              <a:xfrm>
                <a:off x="8690400" y="2262540"/>
                <a:ext cx="3276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Row sums give the rate out of the blood-feeding stages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into the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b="1" dirty="0">
                    <a:solidFill>
                      <a:srgbClr val="EFEFF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3CE002-1D53-2EB0-1FF0-6163FB2F7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00" y="2262540"/>
                <a:ext cx="3276000" cy="1569660"/>
              </a:xfrm>
              <a:prstGeom prst="rect">
                <a:avLst/>
              </a:prstGeom>
              <a:blipFill>
                <a:blip r:embed="rId5"/>
                <a:stretch>
                  <a:fillRect l="-2980" t="-3101" r="-2793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ABB53F5-222C-26DF-9E1D-A482CADD21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8"/>
          <a:stretch/>
        </p:blipFill>
        <p:spPr>
          <a:xfrm>
            <a:off x="408283" y="3884161"/>
            <a:ext cx="9414917" cy="27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07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31"/>
            <a:ext cx="105156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708AFD-0357-C920-2F70-DC50BA53A1C0}"/>
              </a:ext>
            </a:extLst>
          </p:cNvPr>
          <p:cNvSpPr/>
          <p:nvPr/>
        </p:nvSpPr>
        <p:spPr>
          <a:xfrm>
            <a:off x="3189291" y="1965991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A7375D-14F9-9DB4-B5B3-EFB527DF0699}"/>
              </a:ext>
            </a:extLst>
          </p:cNvPr>
          <p:cNvSpPr/>
          <p:nvPr/>
        </p:nvSpPr>
        <p:spPr>
          <a:xfrm>
            <a:off x="5052504" y="1965991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97B651-E91D-0E81-4175-0CB5E2302F42}"/>
              </a:ext>
            </a:extLst>
          </p:cNvPr>
          <p:cNvSpPr/>
          <p:nvPr/>
        </p:nvSpPr>
        <p:spPr>
          <a:xfrm>
            <a:off x="3189291" y="1052422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BE4DCF-08C6-9765-7715-659CA48D26C5}"/>
              </a:ext>
            </a:extLst>
          </p:cNvPr>
          <p:cNvSpPr/>
          <p:nvPr/>
        </p:nvSpPr>
        <p:spPr>
          <a:xfrm>
            <a:off x="3189291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2C80E9-817D-66ED-CA0E-D3CC98716CF6}"/>
              </a:ext>
            </a:extLst>
          </p:cNvPr>
          <p:cNvSpPr/>
          <p:nvPr/>
        </p:nvSpPr>
        <p:spPr>
          <a:xfrm>
            <a:off x="5052504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952FFA-FD42-8337-DDFE-3E69AC8E5888}"/>
              </a:ext>
            </a:extLst>
          </p:cNvPr>
          <p:cNvSpPr/>
          <p:nvPr/>
        </p:nvSpPr>
        <p:spPr>
          <a:xfrm>
            <a:off x="6915717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B4EB3-8E85-F75C-5C61-B241F10D2894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>
            <a:off x="6241224" y="2329799"/>
            <a:ext cx="4289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5048AC-D673-2B53-D11C-D996D5584D1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378011" y="2329799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B39CED-CE22-6BE8-C69B-F12E99F85FBA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>
            <a:off x="4378011" y="1416230"/>
            <a:ext cx="6153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2AC5CB-BC20-54E6-62C5-81E85E79B187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8104437" y="3927752"/>
            <a:ext cx="24265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30681D-384B-B7DD-C71F-0F6E3FB6840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78011" y="3927752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9ACEE9-2578-8D15-3711-8B226C393BDF}"/>
              </a:ext>
            </a:extLst>
          </p:cNvPr>
          <p:cNvSpPr/>
          <p:nvPr/>
        </p:nvSpPr>
        <p:spPr>
          <a:xfrm>
            <a:off x="3189291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A885C7-B07C-7B04-0328-C5AC76F9A55B}"/>
              </a:ext>
            </a:extLst>
          </p:cNvPr>
          <p:cNvSpPr/>
          <p:nvPr/>
        </p:nvSpPr>
        <p:spPr>
          <a:xfrm>
            <a:off x="5052504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2E4D2D-C02F-B4F6-3D9B-3BD6965689B5}"/>
              </a:ext>
            </a:extLst>
          </p:cNvPr>
          <p:cNvSpPr/>
          <p:nvPr/>
        </p:nvSpPr>
        <p:spPr>
          <a:xfrm>
            <a:off x="8778930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54269E-5A01-F161-B43F-CAF8F5F1075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378011" y="4954854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873CDC-421E-91F2-B6E0-FEA7AE585DDB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1700015" y="3142515"/>
            <a:ext cx="1489276" cy="18123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082C2D6-22C8-6D67-5799-D35DE03FC235}"/>
              </a:ext>
            </a:extLst>
          </p:cNvPr>
          <p:cNvCxnSpPr>
            <a:cxnSpLocks/>
            <a:stCxn id="23" idx="0"/>
            <a:endCxn id="6" idx="0"/>
          </p:cNvCxnSpPr>
          <p:nvPr/>
        </p:nvCxnSpPr>
        <p:spPr>
          <a:xfrm rot="16200000" flipV="1">
            <a:off x="7481731" y="-2645658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C53BFA-366A-B3BE-FC13-A0D36C5B2934}"/>
              </a:ext>
            </a:extLst>
          </p:cNvPr>
          <p:cNvSpPr/>
          <p:nvPr/>
        </p:nvSpPr>
        <p:spPr>
          <a:xfrm>
            <a:off x="10531029" y="1965991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A4A7CA-ECAA-7294-663D-EA2754240349}"/>
              </a:ext>
            </a:extLst>
          </p:cNvPr>
          <p:cNvSpPr/>
          <p:nvPr/>
        </p:nvSpPr>
        <p:spPr>
          <a:xfrm>
            <a:off x="10531029" y="1052422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7958B5-97E2-EAA2-133C-64B41E365BF2}"/>
              </a:ext>
            </a:extLst>
          </p:cNvPr>
          <p:cNvSpPr/>
          <p:nvPr/>
        </p:nvSpPr>
        <p:spPr>
          <a:xfrm>
            <a:off x="10531029" y="3563944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E946B5-7A78-10F7-7747-55A01CC9D810}"/>
              </a:ext>
            </a:extLst>
          </p:cNvPr>
          <p:cNvSpPr/>
          <p:nvPr/>
        </p:nvSpPr>
        <p:spPr>
          <a:xfrm>
            <a:off x="10531029" y="4591046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11F995-C02D-CB79-C4C6-75448C571469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9967650" y="4954854"/>
            <a:ext cx="5633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2C931E7-00B5-0755-34CD-20EEA2278A97}"/>
              </a:ext>
            </a:extLst>
          </p:cNvPr>
          <p:cNvSpPr/>
          <p:nvPr/>
        </p:nvSpPr>
        <p:spPr>
          <a:xfrm>
            <a:off x="402451" y="2778707"/>
            <a:ext cx="1297564" cy="72761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0C5B8C-395A-9BF7-9E28-5EBB1C77CBA0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1700015" y="1416230"/>
            <a:ext cx="1489276" cy="1726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1D5C15-9C27-F6E3-11BB-9FFEBBD50856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 flipV="1">
            <a:off x="1700015" y="2329799"/>
            <a:ext cx="1489276" cy="81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BEEA63-0075-7919-39A3-9308CF82BC86}"/>
              </a:ext>
            </a:extLst>
          </p:cNvPr>
          <p:cNvCxnSpPr>
            <a:cxnSpLocks/>
            <a:stCxn id="27" idx="3"/>
            <a:endCxn id="7" idx="1"/>
          </p:cNvCxnSpPr>
          <p:nvPr/>
        </p:nvCxnSpPr>
        <p:spPr>
          <a:xfrm>
            <a:off x="1700015" y="3142515"/>
            <a:ext cx="1489276" cy="785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D9BA914-8FC7-170A-E18A-84A70B310AF5}"/>
              </a:ext>
            </a:extLst>
          </p:cNvPr>
          <p:cNvCxnSpPr>
            <a:cxnSpLocks/>
            <a:stCxn id="22" idx="0"/>
            <a:endCxn id="4" idx="0"/>
          </p:cNvCxnSpPr>
          <p:nvPr/>
        </p:nvCxnSpPr>
        <p:spPr>
          <a:xfrm rot="16200000" flipV="1">
            <a:off x="7481731" y="-1732089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EE9F5019-4765-B81B-CA29-5F9A9D93657E}"/>
              </a:ext>
            </a:extLst>
          </p:cNvPr>
          <p:cNvCxnSpPr>
            <a:cxnSpLocks/>
            <a:stCxn id="24" idx="0"/>
            <a:endCxn id="7" idx="0"/>
          </p:cNvCxnSpPr>
          <p:nvPr/>
        </p:nvCxnSpPr>
        <p:spPr>
          <a:xfrm rot="16200000" flipV="1">
            <a:off x="7481731" y="-134136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B2B13F5-161E-B377-ADBF-51033152CD7A}"/>
              </a:ext>
            </a:extLst>
          </p:cNvPr>
          <p:cNvSpPr/>
          <p:nvPr/>
        </p:nvSpPr>
        <p:spPr>
          <a:xfrm>
            <a:off x="6915717" y="458638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E0F726-2C87-9390-D5E1-D15058F65B17}"/>
              </a:ext>
            </a:extLst>
          </p:cNvPr>
          <p:cNvCxnSpPr>
            <a:cxnSpLocks/>
          </p:cNvCxnSpPr>
          <p:nvPr/>
        </p:nvCxnSpPr>
        <p:spPr>
          <a:xfrm flipV="1">
            <a:off x="8104437" y="4948502"/>
            <a:ext cx="674493" cy="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06EC26CD-FFDF-9F9D-3B7A-427E73D4FAFF}"/>
              </a:ext>
            </a:extLst>
          </p:cNvPr>
          <p:cNvCxnSpPr>
            <a:cxnSpLocks/>
            <a:stCxn id="25" idx="0"/>
            <a:endCxn id="16" idx="0"/>
          </p:cNvCxnSpPr>
          <p:nvPr/>
        </p:nvCxnSpPr>
        <p:spPr>
          <a:xfrm rot="16200000" flipV="1">
            <a:off x="7481731" y="892966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0E499A64-72F7-A8C2-36D0-07B2D5643D36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0290" y="5325013"/>
            <a:ext cx="11880574" cy="172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FEFF0"/>
                </a:solidFill>
              </a:rPr>
              <a:t>At maturity, mosquitoes are assigned a “type” that determines how many blood meals necessary for them to oviposit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FEFF0"/>
                </a:solidFill>
              </a:rPr>
              <a:t>Type is retained after oviposition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B35B8E-9804-0848-272F-8ACE7C5CB412}"/>
              </a:ext>
            </a:extLst>
          </p:cNvPr>
          <p:cNvSpPr txBox="1"/>
          <p:nvPr/>
        </p:nvSpPr>
        <p:spPr>
          <a:xfrm>
            <a:off x="1891727" y="1107283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98526C-0595-687C-25D8-380968DEBC00}"/>
              </a:ext>
            </a:extLst>
          </p:cNvPr>
          <p:cNvSpPr txBox="1"/>
          <p:nvPr/>
        </p:nvSpPr>
        <p:spPr>
          <a:xfrm>
            <a:off x="1891727" y="2136273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7DA83B-CB5E-BDF3-F1B3-5191BB15D5C4}"/>
              </a:ext>
            </a:extLst>
          </p:cNvPr>
          <p:cNvCxnSpPr>
            <a:cxnSpLocks/>
            <a:stCxn id="17" idx="3"/>
            <a:endCxn id="34" idx="1"/>
          </p:cNvCxnSpPr>
          <p:nvPr/>
        </p:nvCxnSpPr>
        <p:spPr>
          <a:xfrm flipV="1">
            <a:off x="6241224" y="4950192"/>
            <a:ext cx="674493" cy="466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585E1A-2EAF-70D0-B5EA-E3E79ED898C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241224" y="3927752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DA6DD5-DE41-AF9C-77A8-F3CCF323BEC5}"/>
              </a:ext>
            </a:extLst>
          </p:cNvPr>
          <p:cNvSpPr txBox="1"/>
          <p:nvPr/>
        </p:nvSpPr>
        <p:spPr>
          <a:xfrm>
            <a:off x="1891726" y="3696919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</a:t>
            </a:r>
            <a:r>
              <a:rPr lang="en-US" sz="2400" b="1" i="1" dirty="0">
                <a:solidFill>
                  <a:srgbClr val="EFEFF0"/>
                </a:solidFill>
              </a:rPr>
              <a:t>k-1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2FCCB9-8542-78DB-4837-C613E5C1E4E4}"/>
              </a:ext>
            </a:extLst>
          </p:cNvPr>
          <p:cNvSpPr txBox="1"/>
          <p:nvPr/>
        </p:nvSpPr>
        <p:spPr>
          <a:xfrm>
            <a:off x="1892808" y="4717669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</a:t>
            </a:r>
            <a:r>
              <a:rPr lang="en-US" sz="2400" b="1" i="1" dirty="0">
                <a:solidFill>
                  <a:srgbClr val="EFEFF0"/>
                </a:solidFill>
              </a:rPr>
              <a:t>k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1A32170-00BF-B475-3F09-DAF04D316333}"/>
              </a:ext>
            </a:extLst>
          </p:cNvPr>
          <p:cNvCxnSpPr>
            <a:cxnSpLocks/>
          </p:cNvCxnSpPr>
          <p:nvPr/>
        </p:nvCxnSpPr>
        <p:spPr>
          <a:xfrm>
            <a:off x="2682136" y="2697468"/>
            <a:ext cx="1499" cy="9144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48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31"/>
            <a:ext cx="5500800" cy="982547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0E499A64-72F7-A8C2-36D0-07B2D5643D36}"/>
                  </a:ext>
                </a:extLst>
              </p:cNvPr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100290" y="5314706"/>
                <a:ext cx="11880574" cy="1654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EFEFF0"/>
                    </a:solidFill>
                  </a:rPr>
                  <a:t>Two sets of parameters describe the multiple blood-feeding process:</a:t>
                </a:r>
              </a:p>
              <a:p>
                <a:pPr marL="0" indent="0">
                  <a:buNone/>
                </a:pPr>
                <a:br>
                  <a:rPr lang="en-US" sz="2400" dirty="0">
                    <a:solidFill>
                      <a:srgbClr val="EFEFF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solidFill>
                      <a:srgbClr val="EFEFF0"/>
                    </a:solidFill>
                  </a:rPr>
                  <a:t>: </a:t>
                </a:r>
                <a:r>
                  <a:rPr lang="en-US" sz="2400" dirty="0">
                    <a:solidFill>
                      <a:srgbClr val="EFEFF0"/>
                    </a:solidFill>
                  </a:rPr>
                  <a:t>the probability of requiring exactly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i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meals to attain repletion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: the rate a mosquito of type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i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proceeds out of blood-feeding state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</a:t>
                </a:r>
                <a:r>
                  <a:rPr lang="en-US" sz="2400" dirty="0">
                    <a:solidFill>
                      <a:srgbClr val="EFEFF0"/>
                    </a:solidFill>
                  </a:rPr>
                  <a:t> to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j+1</a:t>
                </a:r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0E499A64-72F7-A8C2-36D0-07B2D5643D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0290" y="5314706"/>
                <a:ext cx="11880574" cy="1654850"/>
              </a:xfrm>
              <a:prstGeom prst="rect">
                <a:avLst/>
              </a:prstGeom>
              <a:blipFill>
                <a:blip r:embed="rId3"/>
                <a:stretch>
                  <a:fillRect l="-770" t="-7011" b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223B00-3989-D687-72AB-B61756116384}"/>
                  </a:ext>
                </a:extLst>
              </p:cNvPr>
              <p:cNvSpPr txBox="1"/>
              <p:nvPr/>
            </p:nvSpPr>
            <p:spPr>
              <a:xfrm>
                <a:off x="6512879" y="265260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223B00-3989-D687-72AB-B61756116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879" y="265260"/>
                <a:ext cx="775800" cy="400110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CC8DEB3-1D6D-9FA4-9FDD-3533883481EE}"/>
                  </a:ext>
                </a:extLst>
              </p:cNvPr>
              <p:cNvSpPr txBox="1"/>
              <p:nvPr/>
            </p:nvSpPr>
            <p:spPr>
              <a:xfrm>
                <a:off x="9831738" y="5476862"/>
                <a:ext cx="1772982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CC8DEB3-1D6D-9FA4-9FDD-353388348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38" y="5476862"/>
                <a:ext cx="1772982" cy="113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2FA30D5-444B-F652-C870-C48574ABAA4C}"/>
                  </a:ext>
                </a:extLst>
              </p:cNvPr>
              <p:cNvSpPr/>
              <p:nvPr/>
            </p:nvSpPr>
            <p:spPr>
              <a:xfrm>
                <a:off x="2476491" y="1806607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2FA30D5-444B-F652-C870-C48574ABA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1806607"/>
                <a:ext cx="1188720" cy="72761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AF982D5-EDEB-FBCE-3274-2B1BFCA64613}"/>
                  </a:ext>
                </a:extLst>
              </p:cNvPr>
              <p:cNvSpPr/>
              <p:nvPr/>
            </p:nvSpPr>
            <p:spPr>
              <a:xfrm>
                <a:off x="4591704" y="1806607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AF982D5-EDEB-FBCE-3274-2B1BFCA64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1806607"/>
                <a:ext cx="1188720" cy="7276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F7D5B06-E7EA-A86F-E49E-78B1276B8B4D}"/>
                  </a:ext>
                </a:extLst>
              </p:cNvPr>
              <p:cNvSpPr/>
              <p:nvPr/>
            </p:nvSpPr>
            <p:spPr>
              <a:xfrm>
                <a:off x="2476491" y="893038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F7D5B06-E7EA-A86F-E49E-78B1276B8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893038"/>
                <a:ext cx="1188720" cy="72761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023C99B-9E12-8AEC-5F95-D3994CBB8747}"/>
                  </a:ext>
                </a:extLst>
              </p:cNvPr>
              <p:cNvSpPr/>
              <p:nvPr/>
            </p:nvSpPr>
            <p:spPr>
              <a:xfrm>
                <a:off x="2476491" y="322581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023C99B-9E12-8AEC-5F95-D3994CBB8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3225810"/>
                <a:ext cx="1188720" cy="72761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2F729E9D-C32B-4034-77C2-953431B82DE3}"/>
                  </a:ext>
                </a:extLst>
              </p:cNvPr>
              <p:cNvSpPr/>
              <p:nvPr/>
            </p:nvSpPr>
            <p:spPr>
              <a:xfrm>
                <a:off x="4591704" y="322581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2F729E9D-C32B-4034-77C2-953431B82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3225810"/>
                <a:ext cx="1188720" cy="72761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4552DE68-CEE1-6D89-A7E8-C37CB515A963}"/>
                  </a:ext>
                </a:extLst>
              </p:cNvPr>
              <p:cNvSpPr/>
              <p:nvPr/>
            </p:nvSpPr>
            <p:spPr>
              <a:xfrm>
                <a:off x="6577317" y="3225810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4552DE68-CEE1-6D89-A7E8-C37CB515A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17" y="3225810"/>
                <a:ext cx="1297564" cy="72761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08BE881-0EB4-9DCE-E669-29FB2927DF1C}"/>
              </a:ext>
            </a:extLst>
          </p:cNvPr>
          <p:cNvCxnSpPr>
            <a:cxnSpLocks/>
            <a:stCxn id="138" idx="3"/>
            <a:endCxn id="154" idx="1"/>
          </p:cNvCxnSpPr>
          <p:nvPr/>
        </p:nvCxnSpPr>
        <p:spPr>
          <a:xfrm>
            <a:off x="5780424" y="2170415"/>
            <a:ext cx="4937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1A1B4FB-0989-BFDC-9F11-2CAE17656605}"/>
              </a:ext>
            </a:extLst>
          </p:cNvPr>
          <p:cNvCxnSpPr>
            <a:cxnSpLocks/>
            <a:stCxn id="137" idx="3"/>
            <a:endCxn id="138" idx="1"/>
          </p:cNvCxnSpPr>
          <p:nvPr/>
        </p:nvCxnSpPr>
        <p:spPr>
          <a:xfrm>
            <a:off x="3665211" y="2170415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7E76A367-D737-5BF4-13A0-A59A8E683702}"/>
              </a:ext>
            </a:extLst>
          </p:cNvPr>
          <p:cNvCxnSpPr>
            <a:cxnSpLocks/>
            <a:stCxn id="139" idx="3"/>
            <a:endCxn id="155" idx="1"/>
          </p:cNvCxnSpPr>
          <p:nvPr/>
        </p:nvCxnSpPr>
        <p:spPr>
          <a:xfrm>
            <a:off x="3665211" y="1256846"/>
            <a:ext cx="7053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1357C16-5704-815B-4EC0-D4353240647A}"/>
              </a:ext>
            </a:extLst>
          </p:cNvPr>
          <p:cNvCxnSpPr>
            <a:cxnSpLocks/>
            <a:stCxn id="142" idx="3"/>
            <a:endCxn id="156" idx="1"/>
          </p:cNvCxnSpPr>
          <p:nvPr/>
        </p:nvCxnSpPr>
        <p:spPr>
          <a:xfrm>
            <a:off x="7874881" y="3589618"/>
            <a:ext cx="2843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83679A0-E427-B6CE-6E93-EB223CCF1764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3665211" y="3589618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8BCBC09-B50B-3075-5C4D-158B0ECBE46B}"/>
                  </a:ext>
                </a:extLst>
              </p:cNvPr>
              <p:cNvSpPr/>
              <p:nvPr/>
            </p:nvSpPr>
            <p:spPr>
              <a:xfrm>
                <a:off x="2476491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8BCBC09-B50B-3075-5C4D-158B0ECBE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4431662"/>
                <a:ext cx="1188720" cy="727616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B66ACFEF-6188-9CD4-E857-CAF69D934CA6}"/>
                  </a:ext>
                </a:extLst>
              </p:cNvPr>
              <p:cNvSpPr/>
              <p:nvPr/>
            </p:nvSpPr>
            <p:spPr>
              <a:xfrm>
                <a:off x="4591704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B66ACFEF-6188-9CD4-E857-CAF69D934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4431662"/>
                <a:ext cx="1188720" cy="727616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EE519444-9863-7245-B430-979BD82B3CAF}"/>
                  </a:ext>
                </a:extLst>
              </p:cNvPr>
              <p:cNvSpPr/>
              <p:nvPr/>
            </p:nvSpPr>
            <p:spPr>
              <a:xfrm>
                <a:off x="8778930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EE519444-9863-7245-B430-979BD82B3C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30" y="4431662"/>
                <a:ext cx="1188720" cy="72761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8BF440F-DA96-4326-37AD-5356E9C16676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3665211" y="4795470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D0A08E8-F416-D099-685A-5A7A61581F15}"/>
              </a:ext>
            </a:extLst>
          </p:cNvPr>
          <p:cNvCxnSpPr>
            <a:cxnSpLocks/>
            <a:stCxn id="159" idx="3"/>
            <a:endCxn id="148" idx="1"/>
          </p:cNvCxnSpPr>
          <p:nvPr/>
        </p:nvCxnSpPr>
        <p:spPr>
          <a:xfrm>
            <a:off x="1399065" y="2989661"/>
            <a:ext cx="1077426" cy="18058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262B74FC-C05B-4D6D-9279-5E5F83B2589A}"/>
              </a:ext>
            </a:extLst>
          </p:cNvPr>
          <p:cNvCxnSpPr>
            <a:cxnSpLocks/>
            <a:stCxn id="155" idx="0"/>
            <a:endCxn id="139" idx="0"/>
          </p:cNvCxnSpPr>
          <p:nvPr/>
        </p:nvCxnSpPr>
        <p:spPr>
          <a:xfrm rot="16200000" flipV="1">
            <a:off x="7218931" y="-3255042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016976E-43BE-7B40-A1FD-24B1757DFB7E}"/>
                  </a:ext>
                </a:extLst>
              </p:cNvPr>
              <p:cNvSpPr/>
              <p:nvPr/>
            </p:nvSpPr>
            <p:spPr>
              <a:xfrm>
                <a:off x="10718229" y="1806607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016976E-43BE-7B40-A1FD-24B1757DF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1806607"/>
                <a:ext cx="1297564" cy="727616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B3EC6769-F8CC-77ED-C285-BF9353145010}"/>
                  </a:ext>
                </a:extLst>
              </p:cNvPr>
              <p:cNvSpPr/>
              <p:nvPr/>
            </p:nvSpPr>
            <p:spPr>
              <a:xfrm>
                <a:off x="10718229" y="893038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B3EC6769-F8CC-77ED-C285-BF9353145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893038"/>
                <a:ext cx="1297564" cy="727616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D1F96B6-B36E-6D1D-A6DB-EE5237926C90}"/>
                  </a:ext>
                </a:extLst>
              </p:cNvPr>
              <p:cNvSpPr/>
              <p:nvPr/>
            </p:nvSpPr>
            <p:spPr>
              <a:xfrm>
                <a:off x="10718229" y="3225810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D1F96B6-B36E-6D1D-A6DB-EE5237926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3225810"/>
                <a:ext cx="1297564" cy="727616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B0C3EDCE-217F-2AC8-F857-B02F7EB2E363}"/>
                  </a:ext>
                </a:extLst>
              </p:cNvPr>
              <p:cNvSpPr/>
              <p:nvPr/>
            </p:nvSpPr>
            <p:spPr>
              <a:xfrm>
                <a:off x="10718229" y="4431662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B0C3EDCE-217F-2AC8-F857-B02F7EB2E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4431662"/>
                <a:ext cx="1297564" cy="727616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7D64C80-36D7-C0DC-B33D-447C7A101010}"/>
              </a:ext>
            </a:extLst>
          </p:cNvPr>
          <p:cNvCxnSpPr>
            <a:cxnSpLocks/>
            <a:stCxn id="150" idx="3"/>
            <a:endCxn id="157" idx="1"/>
          </p:cNvCxnSpPr>
          <p:nvPr/>
        </p:nvCxnSpPr>
        <p:spPr>
          <a:xfrm>
            <a:off x="9967650" y="4795470"/>
            <a:ext cx="7505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EBC94AC5-7FE1-B1F8-8802-D2DCFA85EB40}"/>
                  </a:ext>
                </a:extLst>
              </p:cNvPr>
              <p:cNvSpPr/>
              <p:nvPr/>
            </p:nvSpPr>
            <p:spPr>
              <a:xfrm>
                <a:off x="101501" y="2625853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EBC94AC5-7FE1-B1F8-8802-D2DCFA85E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1" y="2625853"/>
                <a:ext cx="1297564" cy="727616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61E358C-800F-43DF-A2A6-3E1B26A6D894}"/>
              </a:ext>
            </a:extLst>
          </p:cNvPr>
          <p:cNvCxnSpPr>
            <a:cxnSpLocks/>
            <a:stCxn id="159" idx="3"/>
            <a:endCxn id="139" idx="1"/>
          </p:cNvCxnSpPr>
          <p:nvPr/>
        </p:nvCxnSpPr>
        <p:spPr>
          <a:xfrm flipV="1">
            <a:off x="1399065" y="1256846"/>
            <a:ext cx="1077426" cy="1732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5944E2B-32F3-A2C7-410E-A8243103620C}"/>
              </a:ext>
            </a:extLst>
          </p:cNvPr>
          <p:cNvCxnSpPr>
            <a:cxnSpLocks/>
            <a:stCxn id="159" idx="3"/>
            <a:endCxn id="137" idx="1"/>
          </p:cNvCxnSpPr>
          <p:nvPr/>
        </p:nvCxnSpPr>
        <p:spPr>
          <a:xfrm flipV="1">
            <a:off x="1399065" y="2170415"/>
            <a:ext cx="1077426" cy="819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056FD88-45B7-899B-8033-2866979EECA5}"/>
              </a:ext>
            </a:extLst>
          </p:cNvPr>
          <p:cNvCxnSpPr>
            <a:cxnSpLocks/>
            <a:stCxn id="159" idx="3"/>
            <a:endCxn id="140" idx="1"/>
          </p:cNvCxnSpPr>
          <p:nvPr/>
        </p:nvCxnSpPr>
        <p:spPr>
          <a:xfrm>
            <a:off x="1399065" y="2989661"/>
            <a:ext cx="1077426" cy="599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880A3AA2-FE69-D5DA-C927-3C3E930CA217}"/>
              </a:ext>
            </a:extLst>
          </p:cNvPr>
          <p:cNvCxnSpPr>
            <a:cxnSpLocks/>
            <a:stCxn id="154" idx="0"/>
            <a:endCxn id="137" idx="0"/>
          </p:cNvCxnSpPr>
          <p:nvPr/>
        </p:nvCxnSpPr>
        <p:spPr>
          <a:xfrm rot="16200000" flipV="1">
            <a:off x="7218931" y="-2341473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Curved 163">
            <a:extLst>
              <a:ext uri="{FF2B5EF4-FFF2-40B4-BE49-F238E27FC236}">
                <a16:creationId xmlns:a16="http://schemas.microsoft.com/office/drawing/2014/main" id="{906773F2-9923-FCA2-6340-6F7CAA495CC9}"/>
              </a:ext>
            </a:extLst>
          </p:cNvPr>
          <p:cNvCxnSpPr>
            <a:cxnSpLocks/>
            <a:stCxn id="156" idx="0"/>
            <a:endCxn id="140" idx="0"/>
          </p:cNvCxnSpPr>
          <p:nvPr/>
        </p:nvCxnSpPr>
        <p:spPr>
          <a:xfrm rot="16200000" flipV="1">
            <a:off x="7218931" y="-922270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BA051AAA-10F8-9A4B-DE10-C2505B240B78}"/>
                  </a:ext>
                </a:extLst>
              </p:cNvPr>
              <p:cNvSpPr/>
              <p:nvPr/>
            </p:nvSpPr>
            <p:spPr>
              <a:xfrm>
                <a:off x="6577317" y="442700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BA051AAA-10F8-9A4B-DE10-C2505B240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17" y="4427000"/>
                <a:ext cx="1188720" cy="727616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5EFFC65-BA98-FA64-E730-EF1C91F9442F}"/>
              </a:ext>
            </a:extLst>
          </p:cNvPr>
          <p:cNvCxnSpPr>
            <a:cxnSpLocks/>
            <a:stCxn id="165" idx="3"/>
            <a:endCxn id="150" idx="1"/>
          </p:cNvCxnSpPr>
          <p:nvPr/>
        </p:nvCxnSpPr>
        <p:spPr>
          <a:xfrm>
            <a:off x="7766037" y="4790808"/>
            <a:ext cx="1012893" cy="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C5BD87A6-88F2-2A30-52F4-CCB58F4465BE}"/>
              </a:ext>
            </a:extLst>
          </p:cNvPr>
          <p:cNvCxnSpPr>
            <a:cxnSpLocks/>
            <a:stCxn id="157" idx="0"/>
            <a:endCxn id="148" idx="0"/>
          </p:cNvCxnSpPr>
          <p:nvPr/>
        </p:nvCxnSpPr>
        <p:spPr>
          <a:xfrm rot="16200000" flipV="1">
            <a:off x="7218931" y="283582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59C1BDE-E1D2-9647-AF1B-DC1F18F44ACD}"/>
              </a:ext>
            </a:extLst>
          </p:cNvPr>
          <p:cNvCxnSpPr>
            <a:cxnSpLocks/>
            <a:stCxn id="149" idx="3"/>
            <a:endCxn id="165" idx="1"/>
          </p:cNvCxnSpPr>
          <p:nvPr/>
        </p:nvCxnSpPr>
        <p:spPr>
          <a:xfrm flipV="1">
            <a:off x="5780424" y="4790808"/>
            <a:ext cx="796893" cy="466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4567D5D-CF97-2B0E-84B3-E68C69F5C61B}"/>
              </a:ext>
            </a:extLst>
          </p:cNvPr>
          <p:cNvCxnSpPr>
            <a:cxnSpLocks/>
            <a:stCxn id="141" idx="3"/>
            <a:endCxn id="142" idx="1"/>
          </p:cNvCxnSpPr>
          <p:nvPr/>
        </p:nvCxnSpPr>
        <p:spPr>
          <a:xfrm>
            <a:off x="5780424" y="3589618"/>
            <a:ext cx="79689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7B08D67-28EF-9BCB-5624-E3C4D0254235}"/>
                  </a:ext>
                </a:extLst>
              </p:cNvPr>
              <p:cNvSpPr txBox="1"/>
              <p:nvPr/>
            </p:nvSpPr>
            <p:spPr>
              <a:xfrm>
                <a:off x="1985582" y="906835"/>
                <a:ext cx="4346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7B08D67-28EF-9BCB-5624-E3C4D025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82" y="906835"/>
                <a:ext cx="434606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18C6D41-0DB1-473B-FD14-5D9FFFD821B0}"/>
                  </a:ext>
                </a:extLst>
              </p:cNvPr>
              <p:cNvSpPr txBox="1"/>
              <p:nvPr/>
            </p:nvSpPr>
            <p:spPr>
              <a:xfrm>
                <a:off x="1946758" y="1865256"/>
                <a:ext cx="4394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18C6D41-0DB1-473B-FD14-5D9FFFD82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758" y="1865256"/>
                <a:ext cx="439479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BEEFF09-D609-48FA-AB99-05E878E0069D}"/>
                  </a:ext>
                </a:extLst>
              </p:cNvPr>
              <p:cNvSpPr txBox="1"/>
              <p:nvPr/>
            </p:nvSpPr>
            <p:spPr>
              <a:xfrm>
                <a:off x="1767983" y="3377143"/>
                <a:ext cx="8000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BEEFF09-D609-48FA-AB99-05E878E0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983" y="3377143"/>
                <a:ext cx="800027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5B95F16-0082-7F26-8B8D-49883FCD5D7F}"/>
                  </a:ext>
                </a:extLst>
              </p:cNvPr>
              <p:cNvSpPr txBox="1"/>
              <p:nvPr/>
            </p:nvSpPr>
            <p:spPr>
              <a:xfrm>
                <a:off x="1691442" y="4007125"/>
                <a:ext cx="4535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5B95F16-0082-7F26-8B8D-49883FCD5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442" y="4007125"/>
                <a:ext cx="453586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35DC501-9245-D7CA-64B8-F6FC3AAF2B61}"/>
                  </a:ext>
                </a:extLst>
              </p:cNvPr>
              <p:cNvSpPr txBox="1"/>
              <p:nvPr/>
            </p:nvSpPr>
            <p:spPr>
              <a:xfrm>
                <a:off x="3675888" y="1671265"/>
                <a:ext cx="587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35DC501-9245-D7CA-64B8-F6FC3AAF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8" y="1671265"/>
                <a:ext cx="587147" cy="43088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D0C69C8-DAED-890E-7365-68F1DD0BCCF2}"/>
                  </a:ext>
                </a:extLst>
              </p:cNvPr>
              <p:cNvSpPr txBox="1"/>
              <p:nvPr/>
            </p:nvSpPr>
            <p:spPr>
              <a:xfrm>
                <a:off x="3673250" y="3112503"/>
                <a:ext cx="99880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D0C69C8-DAED-890E-7365-68F1DD0BC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50" y="3112503"/>
                <a:ext cx="998800" cy="44980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4F1FCBF-8658-B244-D20E-BC8FCE2349C4}"/>
                  </a:ext>
                </a:extLst>
              </p:cNvPr>
              <p:cNvSpPr txBox="1"/>
              <p:nvPr/>
            </p:nvSpPr>
            <p:spPr>
              <a:xfrm>
                <a:off x="3674578" y="4326147"/>
                <a:ext cx="655757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4F1FCBF-8658-B244-D20E-BC8FCE23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578" y="4326147"/>
                <a:ext cx="655757" cy="44980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5B21186-5127-7BA3-ACF8-89FE6CACA176}"/>
                  </a:ext>
                </a:extLst>
              </p:cNvPr>
              <p:cNvSpPr txBox="1"/>
              <p:nvPr/>
            </p:nvSpPr>
            <p:spPr>
              <a:xfrm>
                <a:off x="7815066" y="4337829"/>
                <a:ext cx="1012906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5B21186-5127-7BA3-ACF8-89FE6CAC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066" y="4337829"/>
                <a:ext cx="1012906" cy="44980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B982BBC-F671-52BC-B91D-E713331449E6}"/>
                  </a:ext>
                </a:extLst>
              </p:cNvPr>
              <p:cNvSpPr txBox="1"/>
              <p:nvPr/>
            </p:nvSpPr>
            <p:spPr>
              <a:xfrm>
                <a:off x="3675888" y="799026"/>
                <a:ext cx="5788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B982BBC-F671-52BC-B91D-E7133314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8" y="799026"/>
                <a:ext cx="578876" cy="43088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69DCC3D-8E28-4DB3-81BE-DD9C032AFCC4}"/>
                  </a:ext>
                </a:extLst>
              </p:cNvPr>
              <p:cNvSpPr txBox="1"/>
              <p:nvPr/>
            </p:nvSpPr>
            <p:spPr>
              <a:xfrm>
                <a:off x="5849748" y="1674679"/>
                <a:ext cx="587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69DCC3D-8E28-4DB3-81BE-DD9C032AF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48" y="1674679"/>
                <a:ext cx="587147" cy="43088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BD3A27-1B04-A5AC-E12E-DF870C6627D6}"/>
                  </a:ext>
                </a:extLst>
              </p:cNvPr>
              <p:cNvSpPr txBox="1"/>
              <p:nvPr/>
            </p:nvSpPr>
            <p:spPr>
              <a:xfrm>
                <a:off x="7882920" y="3121778"/>
                <a:ext cx="135594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BD3A27-1B04-A5AC-E12E-DF870C66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920" y="3121778"/>
                <a:ext cx="1355949" cy="44980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068B3EB-A4FB-1BB5-88D3-99FB9AFDC06F}"/>
                  </a:ext>
                </a:extLst>
              </p:cNvPr>
              <p:cNvSpPr txBox="1"/>
              <p:nvPr/>
            </p:nvSpPr>
            <p:spPr>
              <a:xfrm>
                <a:off x="9997172" y="4336180"/>
                <a:ext cx="669863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068B3EB-A4FB-1BB5-88D3-99FB9AFDC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172" y="4336180"/>
                <a:ext cx="669863" cy="44980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D19A83F-731E-F9A4-33DC-4BB7938A75B1}"/>
                  </a:ext>
                </a:extLst>
              </p:cNvPr>
              <p:cNvSpPr txBox="1"/>
              <p:nvPr/>
            </p:nvSpPr>
            <p:spPr>
              <a:xfrm>
                <a:off x="6510528" y="1192524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D19A83F-731E-F9A4-33DC-4BB7938A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1192524"/>
                <a:ext cx="775800" cy="400110"/>
              </a:xfrm>
              <a:prstGeom prst="rect">
                <a:avLst/>
              </a:prstGeom>
              <a:blipFill>
                <a:blip r:embed="rId3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34BDFF8-066C-A8F1-43BA-9C27A5F35413}"/>
                  </a:ext>
                </a:extLst>
              </p:cNvPr>
              <p:cNvSpPr txBox="1"/>
              <p:nvPr/>
            </p:nvSpPr>
            <p:spPr>
              <a:xfrm>
                <a:off x="6510528" y="2599998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34BDFF8-066C-A8F1-43BA-9C27A5F35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2599998"/>
                <a:ext cx="775800" cy="400110"/>
              </a:xfrm>
              <a:prstGeom prst="rect">
                <a:avLst/>
              </a:prstGeom>
              <a:blipFill>
                <a:blip r:embed="rId3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7829D1F-E64B-4353-186C-1B2B74FA1CFC}"/>
                  </a:ext>
                </a:extLst>
              </p:cNvPr>
              <p:cNvSpPr txBox="1"/>
              <p:nvPr/>
            </p:nvSpPr>
            <p:spPr>
              <a:xfrm>
                <a:off x="6510528" y="3834570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7829D1F-E64B-4353-186C-1B2B74FA1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3834570"/>
                <a:ext cx="775800" cy="400110"/>
              </a:xfrm>
              <a:prstGeom prst="rect">
                <a:avLst/>
              </a:prstGeom>
              <a:blipFill>
                <a:blip r:embed="rId3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635748B-54A5-4FA4-45B0-F9328D183428}"/>
              </a:ext>
            </a:extLst>
          </p:cNvPr>
          <p:cNvCxnSpPr>
            <a:cxnSpLocks/>
          </p:cNvCxnSpPr>
          <p:nvPr/>
        </p:nvCxnSpPr>
        <p:spPr>
          <a:xfrm>
            <a:off x="2180217" y="2475683"/>
            <a:ext cx="1499" cy="9144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79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A40D530-D782-71FB-A79B-AA91CEC6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" y="4168277"/>
            <a:ext cx="7752795" cy="2693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240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equations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615CC7-1C68-1248-1041-94DA10723A60}"/>
              </a:ext>
            </a:extLst>
          </p:cNvPr>
          <p:cNvGrpSpPr/>
          <p:nvPr/>
        </p:nvGrpSpPr>
        <p:grpSpPr>
          <a:xfrm>
            <a:off x="-661414" y="973397"/>
            <a:ext cx="8064214" cy="3143556"/>
            <a:chOff x="2427386" y="1218197"/>
            <a:chExt cx="8064214" cy="31435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087658-96D0-A504-D15A-C60572430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792"/>
            <a:stretch/>
          </p:blipFill>
          <p:spPr>
            <a:xfrm>
              <a:off x="2427386" y="1218197"/>
              <a:ext cx="8064214" cy="12193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FDA2F6-CC70-BC80-5F75-1A9719362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285"/>
            <a:stretch/>
          </p:blipFill>
          <p:spPr>
            <a:xfrm>
              <a:off x="3102986" y="2437531"/>
              <a:ext cx="7049277" cy="10451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E20654C-0771-23FD-6753-AC75C58F6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708"/>
            <a:stretch/>
          </p:blipFill>
          <p:spPr>
            <a:xfrm>
              <a:off x="2427386" y="3389386"/>
              <a:ext cx="8064214" cy="97236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F0E468B-2D47-C79F-4244-A9F7E1B0D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61277"/>
            <a:ext cx="5709547" cy="5054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085EC0-023B-1747-AE8A-C899CD2CBD85}"/>
              </a:ext>
            </a:extLst>
          </p:cNvPr>
          <p:cNvCxnSpPr>
            <a:cxnSpLocks/>
          </p:cNvCxnSpPr>
          <p:nvPr/>
        </p:nvCxnSpPr>
        <p:spPr>
          <a:xfrm>
            <a:off x="1517543" y="2901600"/>
            <a:ext cx="2688913" cy="0"/>
          </a:xfrm>
          <a:prstGeom prst="line">
            <a:avLst/>
          </a:prstGeom>
          <a:ln w="28575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A081E-E951-6D2A-4F5C-E85C60693FA0}"/>
                  </a:ext>
                </a:extLst>
              </p:cNvPr>
              <p:cNvSpPr txBox="1"/>
              <p:nvPr/>
            </p:nvSpPr>
            <p:spPr>
              <a:xfrm>
                <a:off x="7675485" y="1610844"/>
                <a:ext cx="4802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New recruits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mosquitoes coming from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always enter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first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blood-feeding stage of their respective type</a:t>
                </a:r>
                <a:endParaRPr lang="en-US" sz="2400" b="1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A081E-E951-6D2A-4F5C-E85C6069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485" y="1610844"/>
                <a:ext cx="4802400" cy="1569660"/>
              </a:xfrm>
              <a:prstGeom prst="rect">
                <a:avLst/>
              </a:prstGeom>
              <a:blipFill>
                <a:blip r:embed="rId7"/>
                <a:stretch>
                  <a:fillRect l="-190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372CFC-C55F-8D04-E539-B9F21A929509}"/>
                  </a:ext>
                </a:extLst>
              </p:cNvPr>
              <p:cNvSpPr txBox="1"/>
              <p:nvPr/>
            </p:nvSpPr>
            <p:spPr>
              <a:xfrm>
                <a:off x="8822401" y="4307126"/>
                <a:ext cx="3276000" cy="159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Row sums give the rate out of the blood-feeding stages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into the oviposition stages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EFEFF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372CFC-C55F-8D04-E539-B9F21A929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401" y="4307126"/>
                <a:ext cx="3276000" cy="1599412"/>
              </a:xfrm>
              <a:prstGeom prst="rect">
                <a:avLst/>
              </a:prstGeom>
              <a:blipFill>
                <a:blip r:embed="rId8"/>
                <a:stretch>
                  <a:fillRect l="-2788" t="-3053" r="-2788" b="-8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721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equations alt.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34176-2EB2-1229-260B-FA6516936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88"/>
          <a:stretch/>
        </p:blipFill>
        <p:spPr>
          <a:xfrm>
            <a:off x="312225" y="1620571"/>
            <a:ext cx="9335529" cy="2634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46776-FEB1-E580-95EE-D152453A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90" y="4812211"/>
            <a:ext cx="11431260" cy="520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3479F9-9833-FE93-27E0-8584AA5D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90" y="5436958"/>
            <a:ext cx="4407386" cy="5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0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5B1E-DFDB-1F38-9A00-22AC0090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049"/>
            <a:ext cx="10515600" cy="823913"/>
          </a:xfrm>
        </p:spPr>
        <p:txBody>
          <a:bodyPr/>
          <a:lstStyle/>
          <a:p>
            <a:r>
              <a:rPr lang="en-US" dirty="0"/>
              <a:t>Case studies: disruption vs. destiny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09BFA-8542-CA93-0137-E02964792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6287"/>
            <a:ext cx="5157787" cy="823912"/>
          </a:xfrm>
        </p:spPr>
        <p:txBody>
          <a:bodyPr/>
          <a:lstStyle/>
          <a:p>
            <a:r>
              <a:rPr lang="en-US" dirty="0"/>
              <a:t>“Disruption”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F57F1-FF99-A21F-4DCA-FEB628D34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20199"/>
            <a:ext cx="5157787" cy="4476588"/>
          </a:xfrm>
        </p:spPr>
        <p:txBody>
          <a:bodyPr/>
          <a:lstStyle/>
          <a:p>
            <a:r>
              <a:rPr lang="en-US" dirty="0"/>
              <a:t>Multiple blood feeding is driven by interruption during feeding</a:t>
            </a:r>
          </a:p>
          <a:p>
            <a:r>
              <a:rPr lang="en-US" dirty="0"/>
              <a:t>May be due to host defensive behaviors or</a:t>
            </a:r>
          </a:p>
          <a:p>
            <a:r>
              <a:rPr lang="en-US" dirty="0"/>
              <a:t>Survival strategy of mosquito to avoid being killed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12B43F-A3D0-65EE-D10B-5BACCF9776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96287"/>
            <a:ext cx="5183188" cy="823912"/>
          </a:xfrm>
        </p:spPr>
        <p:txBody>
          <a:bodyPr/>
          <a:lstStyle/>
          <a:p>
            <a:r>
              <a:rPr lang="en-US" dirty="0"/>
              <a:t>“Fate”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34A4EC-EC54-1A97-280B-1DBA798AF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020199"/>
            <a:ext cx="5183188" cy="4476588"/>
          </a:xfrm>
        </p:spPr>
        <p:txBody>
          <a:bodyPr/>
          <a:lstStyle/>
          <a:p>
            <a:r>
              <a:rPr lang="en-US" dirty="0"/>
              <a:t>Mosquitoes may need more or fewer blood meals according to amount of nutrients attained in immature stages</a:t>
            </a:r>
          </a:p>
          <a:p>
            <a:r>
              <a:rPr lang="en-US" dirty="0"/>
              <a:t>Past research has shown body size/condition associated with need for more blood meals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92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0C606A-77E1-22E8-B54A-03F714A43822}"/>
              </a:ext>
            </a:extLst>
          </p:cNvPr>
          <p:cNvSpPr txBox="1"/>
          <p:nvPr/>
        </p:nvSpPr>
        <p:spPr>
          <a:xfrm>
            <a:off x="99585" y="123754"/>
            <a:ext cx="3436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B6C96-0E21-71DB-5F1C-FE408A580FB5}"/>
              </a:ext>
            </a:extLst>
          </p:cNvPr>
          <p:cNvSpPr txBox="1"/>
          <p:nvPr/>
        </p:nvSpPr>
        <p:spPr>
          <a:xfrm>
            <a:off x="0" y="3197824"/>
            <a:ext cx="227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Fate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52228-7A47-F1A8-0CFF-A9DB6E95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50" y="0"/>
            <a:ext cx="9143343" cy="2896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AD335-194D-FEB6-1C28-99CDB22D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95" y="2975022"/>
            <a:ext cx="9819805" cy="38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81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932D-F578-A6E2-91F2-043ED465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Mosquito blood feeding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056575-5974-083C-48CA-4C977289B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516241"/>
            <a:ext cx="12052206" cy="5323503"/>
          </a:xfrm>
        </p:spPr>
        <p:txBody>
          <a:bodyPr>
            <a:normAutofit/>
          </a:bodyPr>
          <a:lstStyle/>
          <a:p>
            <a:r>
              <a:rPr lang="en-US" dirty="0"/>
              <a:t>MBD transmission is driven by mosquito blood-feeding / biting</a:t>
            </a:r>
          </a:p>
          <a:p>
            <a:endParaRPr lang="en-US" dirty="0"/>
          </a:p>
          <a:p>
            <a:r>
              <a:rPr lang="en-US" dirty="0"/>
              <a:t>Measuring the rate at which mosquitoes feed on hosts (the </a:t>
            </a:r>
            <a:r>
              <a:rPr lang="en-US" b="1" dirty="0"/>
              <a:t>biting rate</a:t>
            </a:r>
            <a:r>
              <a:rPr lang="en-US" dirty="0"/>
              <a:t>) is challenging</a:t>
            </a:r>
          </a:p>
          <a:p>
            <a:endParaRPr lang="en-US" sz="1400" dirty="0"/>
          </a:p>
          <a:p>
            <a:r>
              <a:rPr lang="en-US" dirty="0"/>
              <a:t>A common assumption of MBD models is that mosquitoes oviposit (reproduce) after each blood feeding</a:t>
            </a:r>
          </a:p>
          <a:p>
            <a:endParaRPr lang="en-US" sz="1050" dirty="0"/>
          </a:p>
          <a:p>
            <a:r>
              <a:rPr lang="en-US" dirty="0"/>
              <a:t>This allows for the simplifying assumption that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CD530"/>
                </a:solidFill>
              </a:rPr>
              <a:t>Time between egg-laying events = Time between biting events</a:t>
            </a:r>
          </a:p>
          <a:p>
            <a:pPr marL="0" indent="0" algn="ctr">
              <a:buNone/>
            </a:pPr>
            <a:endParaRPr lang="en-US" sz="2000" i="1" dirty="0">
              <a:solidFill>
                <a:srgbClr val="FCD53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CD530"/>
                </a:solidFill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21926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86D5A-EDEC-3FB5-6045-296987B3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8" y="678730"/>
            <a:ext cx="11796782" cy="236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A23B44-60BF-4159-D3DB-536EC293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929" y="3044183"/>
            <a:ext cx="9201071" cy="3813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C606A-77E1-22E8-B54A-03F714A43822}"/>
              </a:ext>
            </a:extLst>
          </p:cNvPr>
          <p:cNvSpPr txBox="1"/>
          <p:nvPr/>
        </p:nvSpPr>
        <p:spPr>
          <a:xfrm>
            <a:off x="99585" y="123754"/>
            <a:ext cx="3436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B6C96-0E21-71DB-5F1C-FE408A580FB5}"/>
              </a:ext>
            </a:extLst>
          </p:cNvPr>
          <p:cNvSpPr txBox="1"/>
          <p:nvPr/>
        </p:nvSpPr>
        <p:spPr>
          <a:xfrm>
            <a:off x="99585" y="4861619"/>
            <a:ext cx="227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Fate model</a:t>
            </a:r>
          </a:p>
        </p:txBody>
      </p:sp>
    </p:spTree>
    <p:extLst>
      <p:ext uri="{BB962C8B-B14F-4D97-AF65-F5344CB8AC3E}">
        <p14:creationId xmlns:p14="http://schemas.microsoft.com/office/powerpoint/2010/main" val="4234412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9BB0-5782-2F6C-ADA6-5E578F95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143E3-0E3C-C939-07DD-570899275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Equilibria and local stability</a:t>
            </a:r>
          </a:p>
        </p:txBody>
      </p:sp>
    </p:spTree>
    <p:extLst>
      <p:ext uri="{BB962C8B-B14F-4D97-AF65-F5344CB8AC3E}">
        <p14:creationId xmlns:p14="http://schemas.microsoft.com/office/powerpoint/2010/main" val="3061982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B49A-FA0C-04B5-62C6-CD0C369F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Theorem</a:t>
            </a:r>
            <a:r>
              <a:rPr lang="en-US" dirty="0"/>
              <a:t>: Stability of equilibria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3DE86-8A77-C3B7-F8DD-983233C70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528"/>
                <a:ext cx="10515600" cy="564452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dirty="0"/>
                  <a:t>Both models admit two equilibria: an extinction and a positive equilibrium. There is a quantity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100" dirty="0"/>
                  <a:t>, depending only on the model parameters, such that: 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100" dirty="0"/>
                  <a:t>, the positive equilibrium exists and is locally asymptotically stable and the extinction equilibrium is unstable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100" dirty="0"/>
                  <a:t>, the positive equilibrium does not exist and the extinction equilibrium is locally asymptotically stable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endParaRPr lang="en-US" sz="11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dirty="0"/>
                  <a:t>We call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the </a:t>
                </a:r>
                <a:r>
                  <a:rPr lang="en-US" sz="2100" b="1" dirty="0"/>
                  <a:t>basic reproductive number </a:t>
                </a:r>
                <a:r>
                  <a:rPr lang="en-US" sz="2100" dirty="0"/>
                  <a:t>and it can be decomposed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𝜔𝜃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2100" dirty="0"/>
                  <a:t>where</a:t>
                </a:r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100" dirty="0"/>
                  <a:t> is the average number of mature mosquitoes recruited in a single oviposition event. </a:t>
                </a:r>
                <a:r>
                  <a:rPr lang="en-US" sz="2100" i="1" dirty="0"/>
                  <a:t>This quantity is the same in both models</a:t>
                </a:r>
                <a:r>
                  <a:rPr lang="en-US" sz="2100" dirty="0"/>
                  <a:t>.</a:t>
                </a:r>
              </a:p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100" dirty="0"/>
                  <a:t> is the average number of oviposition events of an average newly emerged adult mosquito.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3DE86-8A77-C3B7-F8DD-983233C70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528"/>
                <a:ext cx="10515600" cy="5644529"/>
              </a:xfrm>
              <a:blipFill>
                <a:blip r:embed="rId2"/>
                <a:stretch>
                  <a:fillRect l="-696" t="-216" r="-1043" b="-5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534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D176-2649-1073-EC85-257A3805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Disruption</a:t>
            </a:r>
            <a:r>
              <a:rPr lang="en-US" dirty="0"/>
              <a:t> model: </a:t>
            </a:r>
            <a:r>
              <a:rPr lang="en-US" dirty="0">
                <a:solidFill>
                  <a:srgbClr val="FCD530"/>
                </a:solidFill>
              </a:rPr>
              <a:t>Reproductive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23242" y="181874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𝜔𝜃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3242" y="1818749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FA83687-B8D3-C372-0167-56BEFC6D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242" y="4627001"/>
            <a:ext cx="7542558" cy="1292535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C2E0930D-1D06-E40A-7BD8-A186D7BA202D}"/>
              </a:ext>
            </a:extLst>
          </p:cNvPr>
          <p:cNvSpPr/>
          <p:nvPr/>
        </p:nvSpPr>
        <p:spPr>
          <a:xfrm rot="16200000">
            <a:off x="7565402" y="4033042"/>
            <a:ext cx="578908" cy="4021888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3107E-9381-2A58-A24C-EFE41833DD07}"/>
              </a:ext>
            </a:extLst>
          </p:cNvPr>
          <p:cNvSpPr txBox="1"/>
          <p:nvPr/>
        </p:nvSpPr>
        <p:spPr>
          <a:xfrm>
            <a:off x="6084545" y="6173264"/>
            <a:ext cx="408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Prob. survive the first </a:t>
            </a:r>
            <a:r>
              <a:rPr lang="en-US" i="1" dirty="0">
                <a:solidFill>
                  <a:srgbClr val="EFEFF0"/>
                </a:solidFill>
              </a:rPr>
              <a:t>i</a:t>
            </a:r>
            <a:r>
              <a:rPr lang="en-US" dirty="0">
                <a:solidFill>
                  <a:srgbClr val="EFEFF0"/>
                </a:solidFill>
              </a:rPr>
              <a:t> stages without “skipping” to the oviposition stage earlier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0CC5FF3-81DB-04D6-D0C3-2A60AC5BD585}"/>
              </a:ext>
            </a:extLst>
          </p:cNvPr>
          <p:cNvSpPr/>
          <p:nvPr/>
        </p:nvSpPr>
        <p:spPr>
          <a:xfrm rot="16200000">
            <a:off x="4432661" y="2638235"/>
            <a:ext cx="292434" cy="2530067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69889-6EDD-FE7A-ACE8-B3340B392B92}"/>
              </a:ext>
            </a:extLst>
          </p:cNvPr>
          <p:cNvSpPr txBox="1"/>
          <p:nvPr/>
        </p:nvSpPr>
        <p:spPr>
          <a:xfrm>
            <a:off x="2998732" y="3980531"/>
            <a:ext cx="370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Avg. number of gonotrophic cycles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16777-643A-66B4-4D5D-BCB44B3E57F8}"/>
              </a:ext>
            </a:extLst>
          </p:cNvPr>
          <p:cNvSpPr txBox="1"/>
          <p:nvPr/>
        </p:nvSpPr>
        <p:spPr>
          <a:xfrm>
            <a:off x="55001" y="1858232"/>
            <a:ext cx="2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Reproductive number: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72C9B-0EE3-59F1-5F5C-9701DB795F11}"/>
              </a:ext>
            </a:extLst>
          </p:cNvPr>
          <p:cNvSpPr txBox="1"/>
          <p:nvPr/>
        </p:nvSpPr>
        <p:spPr>
          <a:xfrm>
            <a:off x="55001" y="2688908"/>
            <a:ext cx="2358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Average number of oviposition events in a single lifespan: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4563C3-1C41-3102-DA2A-8E1784272889}"/>
                  </a:ext>
                </a:extLst>
              </p:cNvPr>
              <p:cNvSpPr txBox="1"/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CEEE7"/>
                    </a:solidFill>
                  </a:rPr>
                  <a:t>Probability of surviving from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CEEE7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4563C3-1C41-3102-DA2A-8E1784272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blipFill>
                <a:blip r:embed="rId4"/>
                <a:stretch>
                  <a:fillRect l="-19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07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D176-2649-1073-EC85-257A3805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Fate</a:t>
            </a:r>
            <a:r>
              <a:rPr lang="en-US" dirty="0"/>
              <a:t> model: </a:t>
            </a:r>
            <a:r>
              <a:rPr lang="en-US" dirty="0">
                <a:solidFill>
                  <a:srgbClr val="FCD530"/>
                </a:solidFill>
              </a:rPr>
              <a:t>Reproductive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0116" y="181874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𝜔𝜃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0116" y="1818749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E36032-82D0-CD41-8C91-5BD03F9DA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116" y="4193798"/>
            <a:ext cx="3623797" cy="1720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EE328-1430-F87A-E312-C4008DFFA2A6}"/>
              </a:ext>
            </a:extLst>
          </p:cNvPr>
          <p:cNvSpPr txBox="1"/>
          <p:nvPr/>
        </p:nvSpPr>
        <p:spPr>
          <a:xfrm>
            <a:off x="55001" y="1858232"/>
            <a:ext cx="2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Reproductive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A60E-7D68-7977-359B-5A5F91C0F9AF}"/>
              </a:ext>
            </a:extLst>
          </p:cNvPr>
          <p:cNvSpPr txBox="1"/>
          <p:nvPr/>
        </p:nvSpPr>
        <p:spPr>
          <a:xfrm>
            <a:off x="55001" y="2771408"/>
            <a:ext cx="2358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Average number of oviposition events in a single lifespan: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996E-6F46-DC89-617D-5CD375229A50}"/>
                  </a:ext>
                </a:extLst>
              </p:cNvPr>
              <p:cNvSpPr txBox="1"/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CEEE7"/>
                    </a:solidFill>
                  </a:rPr>
                  <a:t>Probability of surviving from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996E-6F46-DC89-617D-5CD375229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blipFill>
                <a:blip r:embed="rId4"/>
                <a:stretch>
                  <a:fillRect l="-19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95BFA86B-87F2-E157-14AC-17A595F90DB0}"/>
              </a:ext>
            </a:extLst>
          </p:cNvPr>
          <p:cNvSpPr/>
          <p:nvPr/>
        </p:nvSpPr>
        <p:spPr>
          <a:xfrm rot="16200000">
            <a:off x="5435837" y="2818778"/>
            <a:ext cx="292434" cy="2530067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3F91D-26F5-CC2F-CD2F-33A51B09C711}"/>
              </a:ext>
            </a:extLst>
          </p:cNvPr>
          <p:cNvSpPr txBox="1"/>
          <p:nvPr/>
        </p:nvSpPr>
        <p:spPr>
          <a:xfrm>
            <a:off x="4001908" y="4161074"/>
            <a:ext cx="563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Avg. number of gonotrophic cycles for type </a:t>
            </a:r>
            <a:r>
              <a:rPr lang="en-US" i="1" dirty="0">
                <a:solidFill>
                  <a:srgbClr val="EFEFF0"/>
                </a:solidFill>
              </a:rPr>
              <a:t>i </a:t>
            </a:r>
            <a:r>
              <a:rPr lang="en-US" dirty="0">
                <a:solidFill>
                  <a:srgbClr val="EFEFF0"/>
                </a:solidFill>
              </a:rPr>
              <a:t>mosquito</a:t>
            </a:r>
          </a:p>
        </p:txBody>
      </p:sp>
    </p:spTree>
    <p:extLst>
      <p:ext uri="{BB962C8B-B14F-4D97-AF65-F5344CB8AC3E}">
        <p14:creationId xmlns:p14="http://schemas.microsoft.com/office/powerpoint/2010/main" val="168434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9192202-F580-A512-8059-84D92B52C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Comparing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9192202-F580-A512-8059-84D92B52C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62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D9B29-5DF5-CB8E-0CDE-2A7B564B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rgbClr val="A4B494"/>
            </a:solidFill>
          </a:ln>
        </p:spPr>
        <p:txBody>
          <a:bodyPr/>
          <a:lstStyle/>
          <a:p>
            <a:r>
              <a:rPr lang="en-US" dirty="0"/>
              <a:t>Disruption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C5294C-C3B3-14C3-D20C-115271CA7F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2700">
                <a:solidFill>
                  <a:srgbClr val="A4B494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7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000" dirty="0">
                    <a:solidFill>
                      <a:srgbClr val="EFEFF0"/>
                    </a:solidFill>
                  </a:rPr>
                  <a:t>is a polynomial of degree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+1−</m:t>
                    </m:r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of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</a:t>
                </a:r>
                <a:endParaRPr lang="en-US" sz="2000" i="1" dirty="0">
                  <a:solidFill>
                    <a:srgbClr val="EFEFF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C5294C-C3B3-14C3-D20C-115271CA7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79"/>
                </a:stretch>
              </a:blipFill>
              <a:ln w="12700">
                <a:solidFill>
                  <a:srgbClr val="A4B4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AF0553-E8FC-4206-7688-D1688C5A2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>
            <a:solidFill>
              <a:srgbClr val="A4B494"/>
            </a:solidFill>
          </a:ln>
        </p:spPr>
        <p:txBody>
          <a:bodyPr/>
          <a:lstStyle/>
          <a:p>
            <a:r>
              <a:rPr lang="en-US" dirty="0"/>
              <a:t>Fate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6DF82D-29D7-D690-6901-89961270FA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ln w="12700">
                <a:solidFill>
                  <a:srgbClr val="A4B494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b="0" i="1" dirty="0">
                  <a:solidFill>
                    <a:srgbClr val="EFEFF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b="0" dirty="0">
                    <a:solidFill>
                      <a:srgbClr val="EFEFF0"/>
                    </a:solidFill>
                  </a:rPr>
                  <a:t>, and hence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i="1" dirty="0">
                    <a:solidFill>
                      <a:srgbClr val="EFEFF0"/>
                    </a:solidFill>
                  </a:rPr>
                  <a:t>, </a:t>
                </a:r>
                <a:r>
                  <a:rPr lang="en-US" sz="2000" dirty="0">
                    <a:solidFill>
                      <a:srgbClr val="EFEFF0"/>
                    </a:solidFill>
                  </a:rPr>
                  <a:t>is </a:t>
                </a:r>
                <a:r>
                  <a:rPr lang="en-US" sz="2000" u="sng" dirty="0">
                    <a:solidFill>
                      <a:srgbClr val="EFEFF0"/>
                    </a:solidFill>
                  </a:rPr>
                  <a:t>linear</a:t>
                </a:r>
                <a:r>
                  <a:rPr lang="en-US" sz="2000" dirty="0">
                    <a:solidFill>
                      <a:srgbClr val="EFEFF0"/>
                    </a:solidFill>
                  </a:rPr>
                  <a:t> in the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</a:t>
                </a:r>
                <a:endParaRPr lang="en-US" sz="2000" i="1" dirty="0">
                  <a:solidFill>
                    <a:srgbClr val="EFEFF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6DF82D-29D7-D690-6901-89961270F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A4B4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E856441-366D-E0B1-53D1-B15C12FA7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08" y="2783841"/>
            <a:ext cx="4900067" cy="839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7E51C-9474-B9D2-4A68-18030D318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9" t="10623" b="6188"/>
          <a:stretch/>
        </p:blipFill>
        <p:spPr>
          <a:xfrm>
            <a:off x="6193140" y="2633107"/>
            <a:ext cx="2163691" cy="9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9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5BFB-37A4-613A-D10F-681956D1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Biting pressure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1429-88A2-11D9-54C5-9125A1E3C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consider the</a:t>
            </a:r>
            <a:r>
              <a:rPr lang="en-US" b="1" dirty="0"/>
              <a:t> </a:t>
            </a:r>
            <a:r>
              <a:rPr lang="en-US" b="1" dirty="0">
                <a:solidFill>
                  <a:srgbClr val="FCD530"/>
                </a:solidFill>
              </a:rPr>
              <a:t>biting pressure</a:t>
            </a:r>
            <a:r>
              <a:rPr lang="en-US" dirty="0"/>
              <a:t>, the total number of bites per unit time at the positive equilibrium, induced by the mosquito population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Roughly, the </a:t>
            </a:r>
            <a:r>
              <a:rPr lang="en-US" b="1" dirty="0"/>
              <a:t>maximum contact rate </a:t>
            </a:r>
            <a:r>
              <a:rPr lang="en-US" dirty="0"/>
              <a:t>between hosts and vectors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AEBA38-1285-C1C4-6A65-C8FE713692FF}"/>
                  </a:ext>
                </a:extLst>
              </p:cNvPr>
              <p:cNvSpPr txBox="1"/>
              <p:nvPr/>
            </p:nvSpPr>
            <p:spPr>
              <a:xfrm>
                <a:off x="1643825" y="3985669"/>
                <a:ext cx="2485033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AEBA38-1285-C1C4-6A65-C8FE71369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25" y="3985669"/>
                <a:ext cx="2485033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CC616-47E8-B0B5-EE99-57219FFC0A3E}"/>
                  </a:ext>
                </a:extLst>
              </p:cNvPr>
              <p:cNvSpPr txBox="1"/>
              <p:nvPr/>
            </p:nvSpPr>
            <p:spPr>
              <a:xfrm>
                <a:off x="6354265" y="3960182"/>
                <a:ext cx="3271366" cy="1483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CC616-47E8-B0B5-EE99-57219FFC0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265" y="3960182"/>
                <a:ext cx="3271366" cy="1483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80ED047-C9B8-ED8A-58F8-A9A4832DF102}"/>
              </a:ext>
            </a:extLst>
          </p:cNvPr>
          <p:cNvSpPr txBox="1"/>
          <p:nvPr/>
        </p:nvSpPr>
        <p:spPr>
          <a:xfrm>
            <a:off x="1643825" y="3519626"/>
            <a:ext cx="23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CE38-63EA-A14E-2CDC-F1E17B477A2B}"/>
              </a:ext>
            </a:extLst>
          </p:cNvPr>
          <p:cNvSpPr txBox="1"/>
          <p:nvPr/>
        </p:nvSpPr>
        <p:spPr>
          <a:xfrm>
            <a:off x="6354265" y="3519626"/>
            <a:ext cx="1577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Fate model</a:t>
            </a:r>
          </a:p>
        </p:txBody>
      </p:sp>
    </p:spTree>
    <p:extLst>
      <p:ext uri="{BB962C8B-B14F-4D97-AF65-F5344CB8AC3E}">
        <p14:creationId xmlns:p14="http://schemas.microsoft.com/office/powerpoint/2010/main" val="147445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5C8E-F6B8-4D30-083F-B55E6FD2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Parameterization &amp;</a:t>
            </a:r>
            <a:br>
              <a:rPr lang="en-US" dirty="0"/>
            </a:br>
            <a:r>
              <a:rPr lang="en-US" dirty="0"/>
              <a:t>Numerical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84BEC-4995-3A48-244F-9C37F7CCE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differences in biting process dynamics impact transmission potential?</a:t>
            </a:r>
          </a:p>
        </p:txBody>
      </p:sp>
    </p:spTree>
    <p:extLst>
      <p:ext uri="{BB962C8B-B14F-4D97-AF65-F5344CB8AC3E}">
        <p14:creationId xmlns:p14="http://schemas.microsoft.com/office/powerpoint/2010/main" val="345386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2EBE-BD5B-570F-78B0-DE6C037E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1F5C7-4E98-24AB-69E8-8A1EDE6C48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531247"/>
                <a:ext cx="3453413" cy="33122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Distinct parameters of the models are:</a:t>
                </a: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FCD530"/>
                    </a:solidFill>
                  </a:rPr>
                  <a:t>rates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FCD530"/>
                    </a:solidFill>
                  </a:rPr>
                  <a:t>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)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1F5C7-4E98-24AB-69E8-8A1EDE6C48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531247"/>
                <a:ext cx="3453413" cy="3312266"/>
              </a:xfrm>
              <a:blipFill>
                <a:blip r:embed="rId3"/>
                <a:stretch>
                  <a:fillRect l="-3527" t="-3125" r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A8072E-EEC4-B2CD-55B9-1D957BF86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592" y="3378027"/>
            <a:ext cx="8786877" cy="33326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EEAC6D6-EBAF-72CB-39C9-DF943F640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553" y="1014487"/>
            <a:ext cx="9308446" cy="18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5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A93AD5-DC32-EAFF-F66B-B4D2E5D6BC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CD530"/>
                    </a:solidFill>
                  </a:rPr>
                  <a:t>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assumptions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A93AD5-DC32-EAFF-F66B-B4D2E5D6BC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6FFC9-6299-C355-034D-88F68C3B31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784373"/>
                <a:ext cx="12192000" cy="505537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rates: </a:t>
                </a:r>
                <a:r>
                  <a:rPr lang="en-US" dirty="0"/>
                  <a:t>All biting rates are equal to a fixed rate lambda</a:t>
                </a:r>
              </a:p>
              <a:p>
                <a:pPr lvl="1"/>
                <a:r>
                  <a:rPr lang="en-US" dirty="0"/>
                  <a:t>Simplest way to parameterize the rates but could over-accentuate the differences between the two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cycle durations</a:t>
                </a:r>
              </a:p>
              <a:p>
                <a:pPr lvl="1"/>
                <a:r>
                  <a:rPr lang="en-US" dirty="0"/>
                  <a:t>No matter the “type” of mosquito, the average duration to reach oviposition is the same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6FFC9-6299-C355-034D-88F68C3B3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784373"/>
                <a:ext cx="12192000" cy="5055371"/>
              </a:xfrm>
              <a:blipFill>
                <a:blip r:embed="rId4"/>
                <a:stretch>
                  <a:fillRect l="-900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9376C-E1A4-D0D8-07EE-E0325560B170}"/>
                  </a:ext>
                </a:extLst>
              </p:cNvPr>
              <p:cNvSpPr txBox="1"/>
              <p:nvPr/>
            </p:nvSpPr>
            <p:spPr>
              <a:xfrm>
                <a:off x="2774612" y="3195666"/>
                <a:ext cx="6219316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9376C-E1A4-D0D8-07EE-E0325560B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12" y="3195666"/>
                <a:ext cx="6219316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20F5D-85B2-2BAB-B73B-585127AA5763}"/>
                  </a:ext>
                </a:extLst>
              </p:cNvPr>
              <p:cNvSpPr txBox="1"/>
              <p:nvPr/>
            </p:nvSpPr>
            <p:spPr>
              <a:xfrm>
                <a:off x="644502" y="5164869"/>
                <a:ext cx="6219316" cy="1922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EFEFF0"/>
                  </a:solidFill>
                </a:endParaRPr>
              </a:p>
              <a:p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20F5D-85B2-2BAB-B73B-585127AA5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02" y="5164869"/>
                <a:ext cx="6219316" cy="19222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2D2C9C-F0EF-4C9D-77E1-680EEBC83B7A}"/>
                  </a:ext>
                </a:extLst>
              </p:cNvPr>
              <p:cNvSpPr txBox="1"/>
              <p:nvPr/>
            </p:nvSpPr>
            <p:spPr>
              <a:xfrm>
                <a:off x="4994842" y="5505202"/>
                <a:ext cx="6157739" cy="557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sz="2800" b="0" dirty="0">
                    <a:solidFill>
                      <a:srgbClr val="EFEFF0"/>
                    </a:solidFill>
                  </a:rPr>
                </a:br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2D2C9C-F0EF-4C9D-77E1-680EEBC83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842" y="5505202"/>
                <a:ext cx="6157739" cy="557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ECAF0C4-0D7B-0386-9815-EBF3EFBAB1F6}"/>
              </a:ext>
            </a:extLst>
          </p:cNvPr>
          <p:cNvSpPr txBox="1"/>
          <p:nvPr/>
        </p:nvSpPr>
        <p:spPr>
          <a:xfrm>
            <a:off x="191955" y="5638443"/>
            <a:ext cx="18043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D5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Disruption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422D3-B26C-ECEA-478D-9BBC9F76FC83}"/>
              </a:ext>
            </a:extLst>
          </p:cNvPr>
          <p:cNvSpPr txBox="1"/>
          <p:nvPr/>
        </p:nvSpPr>
        <p:spPr>
          <a:xfrm>
            <a:off x="6481343" y="5638443"/>
            <a:ext cx="18043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D5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Fate</a:t>
            </a:r>
          </a:p>
        </p:txBody>
      </p:sp>
    </p:spTree>
    <p:extLst>
      <p:ext uri="{BB962C8B-B14F-4D97-AF65-F5344CB8AC3E}">
        <p14:creationId xmlns:p14="http://schemas.microsoft.com/office/powerpoint/2010/main" val="149794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50134"/>
            <a:ext cx="11353800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2400" dirty="0"/>
              <a:t>Particularly true for </a:t>
            </a:r>
            <a:r>
              <a:rPr lang="en-US" sz="2400" i="1" dirty="0">
                <a:solidFill>
                  <a:srgbClr val="FCD530"/>
                </a:solidFill>
              </a:rPr>
              <a:t>Anopheles</a:t>
            </a:r>
            <a:r>
              <a:rPr lang="en-US" sz="2400" i="1" dirty="0"/>
              <a:t> </a:t>
            </a:r>
            <a:r>
              <a:rPr lang="en-US" sz="24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707409" y="2762419"/>
            <a:ext cx="6463286" cy="3903754"/>
            <a:chOff x="4429324" y="2622874"/>
            <a:chExt cx="7273392" cy="439304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EFEFF0"/>
                  </a:solidFill>
                </a:rPr>
                <a:t>Frequency of blood meals ingested by </a:t>
              </a:r>
              <a:r>
                <a:rPr lang="en-US" i="1" dirty="0">
                  <a:solidFill>
                    <a:srgbClr val="EFEFF0"/>
                  </a:solidFill>
                </a:rPr>
                <a:t>Anopheles </a:t>
              </a:r>
              <a:r>
                <a:rPr lang="en-US" i="1" dirty="0" err="1">
                  <a:solidFill>
                    <a:srgbClr val="EFEFF0"/>
                  </a:solidFill>
                </a:rPr>
                <a:t>darlingi</a:t>
              </a:r>
              <a:r>
                <a:rPr lang="en-US" i="1" dirty="0">
                  <a:solidFill>
                    <a:srgbClr val="EFEFF0"/>
                  </a:solidFill>
                </a:rPr>
                <a:t> </a:t>
              </a:r>
              <a:r>
                <a:rPr lang="en-US" dirty="0">
                  <a:solidFill>
                    <a:srgbClr val="EFEFF0"/>
                  </a:solidFill>
                </a:rPr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>
                  <a:solidFill>
                    <a:srgbClr val="EFEFF0"/>
                  </a:solidFill>
                </a:rPr>
                <a:t>Modified from </a:t>
              </a:r>
              <a:r>
                <a:rPr lang="en-US" i="1" dirty="0">
                  <a:solidFill>
                    <a:srgbClr val="EFEFF0"/>
                  </a:solidFill>
                </a:rPr>
                <a:t>de Oliveira et al. (2012) J Vector </a:t>
              </a:r>
              <a:r>
                <a:rPr lang="en-US" i="1" dirty="0" err="1">
                  <a:solidFill>
                    <a:srgbClr val="EFEFF0"/>
                  </a:solidFill>
                </a:rPr>
                <a:t>Ecol</a:t>
              </a:r>
              <a:r>
                <a:rPr lang="en-US" i="1" dirty="0">
                  <a:solidFill>
                    <a:srgbClr val="EFEFF0"/>
                  </a:solidFill>
                </a:rPr>
                <a:t> </a:t>
              </a:r>
              <a:endParaRPr lang="en-US" dirty="0">
                <a:solidFill>
                  <a:srgbClr val="EFEFF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2" y="4874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3" y="48841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632564" y="286170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488515" y="560162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EFEFF0"/>
                </a:solidFill>
              </a:rPr>
              <a:t>Proportion of </a:t>
            </a:r>
            <a:r>
              <a:rPr lang="en-US" i="1" dirty="0">
                <a:solidFill>
                  <a:srgbClr val="EFEFF0"/>
                </a:solidFill>
              </a:rPr>
              <a:t>Anopheles gambiae </a:t>
            </a:r>
            <a:r>
              <a:rPr lang="en-US" dirty="0">
                <a:solidFill>
                  <a:srgbClr val="EFEFF0"/>
                </a:solidFill>
              </a:rPr>
              <a:t>and </a:t>
            </a:r>
            <a:r>
              <a:rPr lang="en-US" i="1" dirty="0">
                <a:solidFill>
                  <a:srgbClr val="EFEFF0"/>
                </a:solidFill>
              </a:rPr>
              <a:t>An. </a:t>
            </a:r>
            <a:r>
              <a:rPr lang="en-US" i="1" dirty="0" err="1">
                <a:solidFill>
                  <a:srgbClr val="EFEFF0"/>
                </a:solidFill>
              </a:rPr>
              <a:t>Funestus</a:t>
            </a:r>
            <a:r>
              <a:rPr lang="en-US" i="1" dirty="0">
                <a:solidFill>
                  <a:srgbClr val="EFEFF0"/>
                </a:solidFill>
              </a:rPr>
              <a:t> </a:t>
            </a:r>
            <a:r>
              <a:rPr lang="en-US" dirty="0">
                <a:solidFill>
                  <a:srgbClr val="EFEFF0"/>
                </a:solidFill>
              </a:rPr>
              <a:t>mosquitoes taking an additional blood meal</a:t>
            </a:r>
            <a:endParaRPr lang="en-US" i="1" dirty="0">
              <a:solidFill>
                <a:srgbClr val="EFEFF0"/>
              </a:solidFill>
            </a:endParaRPr>
          </a:p>
          <a:p>
            <a:pPr algn="just"/>
            <a:r>
              <a:rPr lang="en-US" dirty="0">
                <a:solidFill>
                  <a:srgbClr val="EFEFF0"/>
                </a:solidFill>
              </a:rPr>
              <a:t>Modified from </a:t>
            </a:r>
            <a:r>
              <a:rPr lang="en-US" i="1" dirty="0" err="1">
                <a:solidFill>
                  <a:srgbClr val="EFEFF0"/>
                </a:solidFill>
              </a:rPr>
              <a:t>Beier</a:t>
            </a:r>
            <a:r>
              <a:rPr lang="en-US" i="1" dirty="0">
                <a:solidFill>
                  <a:srgbClr val="EFEFF0"/>
                </a:solidFill>
              </a:rPr>
              <a:t> (1996) J Med </a:t>
            </a:r>
            <a:r>
              <a:rPr lang="en-US" i="1" dirty="0" err="1">
                <a:solidFill>
                  <a:srgbClr val="EFEFF0"/>
                </a:solidFill>
              </a:rPr>
              <a:t>Entomol</a:t>
            </a:r>
            <a:endParaRPr lang="en-US" dirty="0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997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AF281C-4367-DFAB-F548-29BFFA7572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CD530"/>
                    </a:solidFill>
                  </a:rPr>
                  <a:t>Probability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400" b="0" i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dirty="0"/>
                  <a:t> assumptions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AF281C-4367-DFAB-F548-29BFFA7572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C8459-0964-B621-73F2-8B35C1069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784374"/>
                <a:ext cx="11977943" cy="4881672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numbers </a:t>
                </a:r>
                <a:r>
                  <a:rPr lang="en-US" dirty="0"/>
                  <a:t>of mosquitoes of each type at equilibrium (neglecting mortality)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Decreasing numbers</a:t>
                </a:r>
                <a:r>
                  <a:rPr lang="en-US" dirty="0"/>
                  <a:t>: The likelihood of a type </a:t>
                </a:r>
                <a:r>
                  <a:rPr lang="en-US" i="1" dirty="0"/>
                  <a:t>i+1 </a:t>
                </a:r>
                <a:r>
                  <a:rPr lang="en-US" dirty="0"/>
                  <a:t>mosquito is reduced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from a type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mosquito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C8459-0964-B621-73F2-8B35C1069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784374"/>
                <a:ext cx="11977943" cy="4881672"/>
              </a:xfrm>
              <a:blipFill>
                <a:blip r:embed="rId4"/>
                <a:stretch>
                  <a:fillRect l="-763" t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180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D4BC7C-31CD-C4C8-413A-812F1BB5E516}"/>
              </a:ext>
            </a:extLst>
          </p:cNvPr>
          <p:cNvCxnSpPr>
            <a:cxnSpLocks/>
          </p:cNvCxnSpPr>
          <p:nvPr/>
        </p:nvCxnSpPr>
        <p:spPr>
          <a:xfrm>
            <a:off x="6096000" y="-54964"/>
            <a:ext cx="0" cy="6912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100767-80D8-5ECF-C99D-9158B2D3AFE8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46085C-BC14-F83C-6C9A-17BF5413A34A}"/>
              </a:ext>
            </a:extLst>
          </p:cNvPr>
          <p:cNvSpPr txBox="1"/>
          <p:nvPr/>
        </p:nvSpPr>
        <p:spPr>
          <a:xfrm>
            <a:off x="1188808" y="107428"/>
            <a:ext cx="18600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1: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rates</a:t>
            </a:r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8CD18-36B4-EA41-C8CC-F5BF15FA5747}"/>
              </a:ext>
            </a:extLst>
          </p:cNvPr>
          <p:cNvSpPr txBox="1"/>
          <p:nvPr/>
        </p:nvSpPr>
        <p:spPr>
          <a:xfrm>
            <a:off x="1111640" y="1358965"/>
            <a:ext cx="49551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1:</a:t>
            </a:r>
          </a:p>
          <a:p>
            <a:r>
              <a:rPr lang="en-US" dirty="0">
                <a:solidFill>
                  <a:srgbClr val="ECEEE7"/>
                </a:solidFill>
              </a:rPr>
              <a:t>Equal numbers of each mosquito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1DC77-BBB6-72EA-BB0C-6763EAA76749}"/>
              </a:ext>
            </a:extLst>
          </p:cNvPr>
          <p:cNvSpPr txBox="1"/>
          <p:nvPr/>
        </p:nvSpPr>
        <p:spPr>
          <a:xfrm>
            <a:off x="1849661" y="5463117"/>
            <a:ext cx="377337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1:</a:t>
            </a:r>
          </a:p>
          <a:p>
            <a:r>
              <a:rPr lang="en-US" dirty="0">
                <a:solidFill>
                  <a:srgbClr val="ECEEE7"/>
                </a:solidFill>
              </a:rPr>
              <a:t>Equal numbers</a:t>
            </a:r>
          </a:p>
          <a:p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8F42D0-7BFA-CDD6-3EC1-CA871D705B93}"/>
              </a:ext>
            </a:extLst>
          </p:cNvPr>
          <p:cNvSpPr txBox="1"/>
          <p:nvPr/>
        </p:nvSpPr>
        <p:spPr>
          <a:xfrm>
            <a:off x="1806907" y="3602352"/>
            <a:ext cx="19777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2: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cycle durations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DDF14-A850-D224-C818-179FA428D4C3}"/>
              </a:ext>
            </a:extLst>
          </p:cNvPr>
          <p:cNvSpPr txBox="1"/>
          <p:nvPr/>
        </p:nvSpPr>
        <p:spPr>
          <a:xfrm>
            <a:off x="7517178" y="127272"/>
            <a:ext cx="18600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1: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rates</a:t>
            </a:r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5909F-D7DA-BA59-388F-B9707F8256D3}"/>
              </a:ext>
            </a:extLst>
          </p:cNvPr>
          <p:cNvSpPr txBox="1"/>
          <p:nvPr/>
        </p:nvSpPr>
        <p:spPr>
          <a:xfrm>
            <a:off x="7587974" y="3644232"/>
            <a:ext cx="19777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2: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cycle durations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F8D03-0AD7-3BB1-1F5B-FF61349AC92E}"/>
              </a:ext>
            </a:extLst>
          </p:cNvPr>
          <p:cNvSpPr txBox="1"/>
          <p:nvPr/>
        </p:nvSpPr>
        <p:spPr>
          <a:xfrm>
            <a:off x="7552435" y="1358964"/>
            <a:ext cx="46191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2:</a:t>
            </a:r>
            <a:endParaRPr lang="en-US" dirty="0">
              <a:solidFill>
                <a:srgbClr val="ECEEE7"/>
              </a:solidFill>
            </a:endParaRPr>
          </a:p>
          <a:p>
            <a:r>
              <a:rPr lang="en-US" dirty="0">
                <a:solidFill>
                  <a:srgbClr val="ECEEE7"/>
                </a:solidFill>
              </a:rPr>
              <a:t>Decreasing numbers of each mosquito type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34112-5178-F0CA-A731-F10A9FAFB56E}"/>
              </a:ext>
            </a:extLst>
          </p:cNvPr>
          <p:cNvSpPr txBox="1"/>
          <p:nvPr/>
        </p:nvSpPr>
        <p:spPr>
          <a:xfrm>
            <a:off x="7587973" y="4895289"/>
            <a:ext cx="472939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2:</a:t>
            </a:r>
          </a:p>
          <a:p>
            <a:r>
              <a:rPr lang="en-US" dirty="0">
                <a:solidFill>
                  <a:srgbClr val="ECEEE7"/>
                </a:solidFill>
              </a:rPr>
              <a:t>Decreasing numbers of each mosquito type</a:t>
            </a:r>
          </a:p>
          <a:p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172BF-52A3-95CA-78B1-D2091BBDEC9F}"/>
              </a:ext>
            </a:extLst>
          </p:cNvPr>
          <p:cNvSpPr txBox="1"/>
          <p:nvPr/>
        </p:nvSpPr>
        <p:spPr>
          <a:xfrm>
            <a:off x="241874" y="1067783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8170B-9083-47A4-C730-D06D905BA188}"/>
              </a:ext>
            </a:extLst>
          </p:cNvPr>
          <p:cNvSpPr txBox="1"/>
          <p:nvPr/>
        </p:nvSpPr>
        <p:spPr>
          <a:xfrm>
            <a:off x="6494249" y="1035798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00A2CF-F5DA-33DE-715B-183579D840A7}"/>
              </a:ext>
            </a:extLst>
          </p:cNvPr>
          <p:cNvSpPr txBox="1"/>
          <p:nvPr/>
        </p:nvSpPr>
        <p:spPr>
          <a:xfrm>
            <a:off x="6494249" y="419476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E465C-4C16-0A53-974E-4F425FC1C926}"/>
              </a:ext>
            </a:extLst>
          </p:cNvPr>
          <p:cNvSpPr txBox="1"/>
          <p:nvPr/>
        </p:nvSpPr>
        <p:spPr>
          <a:xfrm rot="16200000">
            <a:off x="-842016" y="4569428"/>
            <a:ext cx="3079508" cy="1200329"/>
          </a:xfrm>
          <a:prstGeom prst="rect">
            <a:avLst/>
          </a:prstGeom>
          <a:solidFill>
            <a:srgbClr val="455F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ECEEE7"/>
                </a:solidFill>
              </a:rPr>
              <a:t>Inconsistent for Disrupt model!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E6DE1-3DEA-64D1-D41D-B6A578D69EFA}"/>
                  </a:ext>
                </a:extLst>
              </p:cNvPr>
              <p:cNvSpPr txBox="1"/>
              <p:nvPr/>
            </p:nvSpPr>
            <p:spPr>
              <a:xfrm>
                <a:off x="1739140" y="6188158"/>
                <a:ext cx="2413387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E6DE1-3DEA-64D1-D41D-B6A578D69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0" y="6188158"/>
                <a:ext cx="2413387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54782B-1B4D-2B04-D784-2D34C25B4FFC}"/>
                  </a:ext>
                </a:extLst>
              </p:cNvPr>
              <p:cNvSpPr txBox="1"/>
              <p:nvPr/>
            </p:nvSpPr>
            <p:spPr>
              <a:xfrm>
                <a:off x="1992432" y="4266132"/>
                <a:ext cx="2497887" cy="123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FCD53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54782B-1B4D-2B04-D784-2D34C25B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432" y="4266132"/>
                <a:ext cx="2497887" cy="1233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980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B592D8-6038-94E0-B3A8-0502A688BDC4}"/>
              </a:ext>
            </a:extLst>
          </p:cNvPr>
          <p:cNvSpPr txBox="1"/>
          <p:nvPr/>
        </p:nvSpPr>
        <p:spPr>
          <a:xfrm>
            <a:off x="11484865" y="1343816"/>
            <a:ext cx="707136" cy="551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E9401-40BD-008F-8CDF-BECBB0B677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>
                    <a:solidFill>
                      <a:srgbClr val="EFEFF0"/>
                    </a:solidFill>
                  </a:rPr>
                  <a:t>Biting pressure increases with the maximum number of blood meals,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(but not 1-1)</a:t>
                </a:r>
                <a:endParaRPr lang="en-US" sz="3600" dirty="0">
                  <a:solidFill>
                    <a:srgbClr val="EFEFF0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E9401-40BD-008F-8CDF-BECBB0B67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343817"/>
            <a:ext cx="11484864" cy="55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991FF0-0A7E-9D5A-418A-67F0043C29F3}"/>
                  </a:ext>
                </a:extLst>
              </p:cNvPr>
              <p:cNvSpPr txBox="1"/>
              <p:nvPr/>
            </p:nvSpPr>
            <p:spPr>
              <a:xfrm>
                <a:off x="9953698" y="2931663"/>
                <a:ext cx="21778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n-fold increase in biting pressure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400" dirty="0"/>
                  <a:t> increases from 1 to 5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991FF0-0A7E-9D5A-418A-67F0043C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698" y="2931663"/>
                <a:ext cx="2177807" cy="1938992"/>
              </a:xfrm>
              <a:prstGeom prst="rect">
                <a:avLst/>
              </a:prstGeom>
              <a:blipFill>
                <a:blip r:embed="rId4"/>
                <a:stretch>
                  <a:fillRect l="-4482" t="-2516" r="-5322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4D0A4D-654F-85BB-A3E1-B84672ACAF4D}"/>
              </a:ext>
            </a:extLst>
          </p:cNvPr>
          <p:cNvSpPr txBox="1"/>
          <p:nvPr/>
        </p:nvSpPr>
        <p:spPr>
          <a:xfrm>
            <a:off x="9377835" y="1879713"/>
            <a:ext cx="2055655" cy="3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94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84864" cy="1325563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Case 3</a:t>
            </a:r>
            <a:r>
              <a:rPr lang="en-US" dirty="0"/>
              <a:t>: </a:t>
            </a:r>
            <a:r>
              <a:rPr lang="en-US" sz="4000" dirty="0"/>
              <a:t>Equal cycle durations &amp; Decreasing numbers</a:t>
            </a:r>
            <a:br>
              <a:rPr lang="en-US" dirty="0"/>
            </a:br>
            <a:r>
              <a:rPr lang="en-US" sz="3200" dirty="0"/>
              <a:t>greatest difference when biting is slow, lifespan is short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343817"/>
            <a:ext cx="11484864" cy="55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0FCB3-1396-412C-5ECC-6C37B59D14E4}"/>
              </a:ext>
            </a:extLst>
          </p:cNvPr>
          <p:cNvSpPr txBox="1"/>
          <p:nvPr/>
        </p:nvSpPr>
        <p:spPr>
          <a:xfrm>
            <a:off x="11484865" y="1343816"/>
            <a:ext cx="707136" cy="551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7D840-6D3E-42F4-67F6-6060E67C6DE7}"/>
              </a:ext>
            </a:extLst>
          </p:cNvPr>
          <p:cNvSpPr txBox="1"/>
          <p:nvPr/>
        </p:nvSpPr>
        <p:spPr>
          <a:xfrm>
            <a:off x="9740802" y="1879713"/>
            <a:ext cx="2055655" cy="3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D7061-56A1-45B0-9BD4-9B500E41BB1A}"/>
              </a:ext>
            </a:extLst>
          </p:cNvPr>
          <p:cNvSpPr txBox="1"/>
          <p:nvPr/>
        </p:nvSpPr>
        <p:spPr>
          <a:xfrm>
            <a:off x="10526070" y="2931663"/>
            <a:ext cx="16054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% change in biting pressure between Disrupt and Fate</a:t>
            </a:r>
          </a:p>
        </p:txBody>
      </p:sp>
    </p:spTree>
    <p:extLst>
      <p:ext uri="{BB962C8B-B14F-4D97-AF65-F5344CB8AC3E}">
        <p14:creationId xmlns:p14="http://schemas.microsoft.com/office/powerpoint/2010/main" val="241907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A6F7-EB1D-55AC-E0E4-F96A61C9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F9A-F42B-387D-6C4B-4534C971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4373"/>
            <a:ext cx="5536504" cy="50553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Multiple blood feeding is:</a:t>
            </a:r>
          </a:p>
          <a:p>
            <a:pPr lvl="1"/>
            <a:r>
              <a:rPr lang="en-US" sz="2200" dirty="0"/>
              <a:t>A common phenomenon</a:t>
            </a:r>
          </a:p>
          <a:p>
            <a:pPr lvl="1"/>
            <a:r>
              <a:rPr lang="en-US" sz="2200" dirty="0"/>
              <a:t>Straightforward to model</a:t>
            </a:r>
          </a:p>
          <a:p>
            <a:pPr lvl="1"/>
            <a:r>
              <a:rPr lang="en-US" sz="2200" dirty="0"/>
              <a:t>Impactful for contact dynamics</a:t>
            </a:r>
          </a:p>
          <a:p>
            <a:pPr lvl="1"/>
            <a:r>
              <a:rPr lang="en-US" sz="2200" i="1" dirty="0"/>
              <a:t>Maybe</a:t>
            </a:r>
            <a:r>
              <a:rPr lang="en-US" sz="2200" dirty="0"/>
              <a:t> the exact mechanisms aren’t important</a:t>
            </a:r>
          </a:p>
          <a:p>
            <a:pPr lvl="1"/>
            <a:endParaRPr lang="en-US" i="1" dirty="0"/>
          </a:p>
          <a:p>
            <a:pPr marL="0" indent="0">
              <a:buNone/>
            </a:pPr>
            <a:r>
              <a:rPr lang="en-US" dirty="0"/>
              <a:t>Future directions:</a:t>
            </a:r>
          </a:p>
          <a:p>
            <a:pPr lvl="1"/>
            <a:r>
              <a:rPr lang="en-US" sz="2200" dirty="0"/>
              <a:t>Incorporate infection dynamics, particularly </a:t>
            </a:r>
            <a:r>
              <a:rPr lang="en-US" sz="2200" b="1" dirty="0"/>
              <a:t>EIP</a:t>
            </a:r>
          </a:p>
          <a:p>
            <a:pPr lvl="1"/>
            <a:r>
              <a:rPr lang="en-US" sz="2200" dirty="0"/>
              <a:t>Dwell-time distribution fitting algorithms and parameter identifiability</a:t>
            </a:r>
          </a:p>
          <a:p>
            <a:pPr lvl="1"/>
            <a:r>
              <a:rPr lang="en-US" sz="2200" dirty="0"/>
              <a:t>Explore trade-offs between multiple blood feeding and host defensiveness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E932B-CE47-3289-D4EE-A0F309E6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261" y="841062"/>
            <a:ext cx="5474570" cy="1734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E7AC3-8FA8-9305-FBED-6E831F36F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46" y="3397977"/>
            <a:ext cx="6326642" cy="25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A335-84B4-6418-8921-F5F070F9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Thank you for your attention!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EBD1-2B96-76A3-F868-A80C1672AF37}"/>
              </a:ext>
            </a:extLst>
          </p:cNvPr>
          <p:cNvSpPr txBox="1"/>
          <p:nvPr/>
        </p:nvSpPr>
        <p:spPr>
          <a:xfrm>
            <a:off x="8703989" y="5657671"/>
            <a:ext cx="23347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Supported by the National Science Foundation under Grant No. 2316455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1FCAA0-9AE4-0720-95BA-4F4418FF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134" y="5067014"/>
            <a:ext cx="1781866" cy="17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F50A5-F69A-5038-D330-2C71D6022A31}"/>
              </a:ext>
            </a:extLst>
          </p:cNvPr>
          <p:cNvSpPr txBox="1"/>
          <p:nvPr/>
        </p:nvSpPr>
        <p:spPr>
          <a:xfrm>
            <a:off x="970768" y="4365321"/>
            <a:ext cx="773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Thank you to </a:t>
            </a:r>
            <a:r>
              <a:rPr lang="en-US" dirty="0">
                <a:solidFill>
                  <a:srgbClr val="FCD530"/>
                </a:solidFill>
              </a:rPr>
              <a:t>Suzanne Lenhart</a:t>
            </a:r>
            <a:r>
              <a:rPr lang="en-US" dirty="0">
                <a:solidFill>
                  <a:srgbClr val="EFEFF0"/>
                </a:solidFill>
              </a:rPr>
              <a:t>, </a:t>
            </a:r>
            <a:r>
              <a:rPr lang="en-US" dirty="0" err="1">
                <a:solidFill>
                  <a:srgbClr val="FCD530"/>
                </a:solidFill>
              </a:rPr>
              <a:t>Wandi</a:t>
            </a:r>
            <a:r>
              <a:rPr lang="en-US" dirty="0">
                <a:solidFill>
                  <a:srgbClr val="FCD530"/>
                </a:solidFill>
              </a:rPr>
              <a:t> Ding</a:t>
            </a:r>
            <a:r>
              <a:rPr lang="en-US" dirty="0">
                <a:solidFill>
                  <a:srgbClr val="EFEFF0"/>
                </a:solidFill>
              </a:rPr>
              <a:t>, and </a:t>
            </a:r>
            <a:r>
              <a:rPr lang="en-US" dirty="0">
                <a:solidFill>
                  <a:srgbClr val="FCD530"/>
                </a:solidFill>
              </a:rPr>
              <a:t>Christina </a:t>
            </a:r>
            <a:r>
              <a:rPr lang="en-US" dirty="0" err="1">
                <a:solidFill>
                  <a:srgbClr val="FCD530"/>
                </a:solidFill>
              </a:rPr>
              <a:t>Edholm</a:t>
            </a:r>
            <a:r>
              <a:rPr lang="en-US" dirty="0">
                <a:solidFill>
                  <a:srgbClr val="FCD530"/>
                </a:solidFill>
              </a:rPr>
              <a:t> </a:t>
            </a:r>
            <a:r>
              <a:rPr lang="en-US" dirty="0">
                <a:solidFill>
                  <a:srgbClr val="EFEFF0"/>
                </a:solidFill>
              </a:rPr>
              <a:t>for  the invitation to speak in this session!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FDFEB-5592-BC9D-C574-1C3E0053A95D}"/>
              </a:ext>
            </a:extLst>
          </p:cNvPr>
          <p:cNvSpPr txBox="1"/>
          <p:nvPr/>
        </p:nvSpPr>
        <p:spPr>
          <a:xfrm>
            <a:off x="95977" y="6352247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CD530"/>
                </a:solidFill>
              </a:rPr>
              <a:t>Contact</a:t>
            </a:r>
            <a:r>
              <a:rPr lang="en-US" sz="1800" dirty="0">
                <a:solidFill>
                  <a:srgbClr val="FCD530"/>
                </a:solidFill>
              </a:rPr>
              <a:t>: kyledahlin@vt.edu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36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1B5C-2D5E-83F8-752C-A14646CE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parameters </a:t>
            </a:r>
            <a:br>
              <a:rPr lang="en-US" dirty="0"/>
            </a:br>
            <a:r>
              <a:rPr lang="en-US" sz="3600" dirty="0"/>
              <a:t>(independent of biting process)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5B47833-B086-86BA-E542-A2D4488747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1956608"/>
                  </p:ext>
                </p:extLst>
              </p:nvPr>
            </p:nvGraphicFramePr>
            <p:xfrm>
              <a:off x="594570" y="1992213"/>
              <a:ext cx="11002859" cy="3779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9048">
                      <a:extLst>
                        <a:ext uri="{9D8B030D-6E8A-4147-A177-3AD203B41FA5}">
                          <a16:colId xmlns:a16="http://schemas.microsoft.com/office/drawing/2014/main" val="643923419"/>
                        </a:ext>
                      </a:extLst>
                    </a:gridCol>
                    <a:gridCol w="3153497">
                      <a:extLst>
                        <a:ext uri="{9D8B030D-6E8A-4147-A177-3AD203B41FA5}">
                          <a16:colId xmlns:a16="http://schemas.microsoft.com/office/drawing/2014/main" val="389249059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99477639"/>
                        </a:ext>
                      </a:extLst>
                    </a:gridCol>
                    <a:gridCol w="4087114">
                      <a:extLst>
                        <a:ext uri="{9D8B030D-6E8A-4147-A177-3AD203B41FA5}">
                          <a16:colId xmlns:a16="http://schemas.microsoft.com/office/drawing/2014/main" val="2697135146"/>
                        </a:ext>
                      </a:extLst>
                    </a:gridCol>
                  </a:tblGrid>
                  <a:tr h="358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83500"/>
                      </a:ext>
                    </a:extLst>
                  </a:tr>
                  <a:tr h="35317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Eggs per female per 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030757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carrying 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300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6063097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Intrinsic mortality of larvae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1/15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68% prob. of survival for larvae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175159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maturation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7 day maturation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504229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Return to blood feeding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3 day oviposition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56326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Adult mortality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Varied from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1/7</m:t>
                              </m:r>
                            </m:oMath>
                          </a14:m>
                          <a:r>
                            <a:rPr lang="en-US" sz="2000" dirty="0"/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1/28</m:t>
                              </m:r>
                            </m:oMath>
                          </a14:m>
                          <a:endParaRPr lang="en-US" sz="2000" dirty="0"/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Corresponds to 1 to 4 week life spans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60763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Newly emerged adults per female per oviposition cycle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Ranges from 43 to 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Dependent on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3546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5B47833-B086-86BA-E542-A2D4488747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1956608"/>
                  </p:ext>
                </p:extLst>
              </p:nvPr>
            </p:nvGraphicFramePr>
            <p:xfrm>
              <a:off x="594570" y="1992213"/>
              <a:ext cx="11002859" cy="3779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9048">
                      <a:extLst>
                        <a:ext uri="{9D8B030D-6E8A-4147-A177-3AD203B41FA5}">
                          <a16:colId xmlns:a16="http://schemas.microsoft.com/office/drawing/2014/main" val="643923419"/>
                        </a:ext>
                      </a:extLst>
                    </a:gridCol>
                    <a:gridCol w="3153497">
                      <a:extLst>
                        <a:ext uri="{9D8B030D-6E8A-4147-A177-3AD203B41FA5}">
                          <a16:colId xmlns:a16="http://schemas.microsoft.com/office/drawing/2014/main" val="389249059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99477639"/>
                        </a:ext>
                      </a:extLst>
                    </a:gridCol>
                    <a:gridCol w="4087114">
                      <a:extLst>
                        <a:ext uri="{9D8B030D-6E8A-4147-A177-3AD203B41FA5}">
                          <a16:colId xmlns:a16="http://schemas.microsoft.com/office/drawing/2014/main" val="269713514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835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107692" r="-983832" b="-7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Eggs per female per 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107692" r="-150000" b="-7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03075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207692" r="-983832" b="-6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carrying 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207692" r="-150000" b="-6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606309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307692" r="-983832" b="-5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Intrinsic mortality of larvae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307692" r="-150000" b="-5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68% prob. of survival for larvae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1751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401515" r="-983832" b="-4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maturation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401515" r="-150000" b="-4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7 day maturation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50422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509231" r="-983832" b="-3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Return to blood feeding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509231" r="-150000" b="-3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3 day oviposition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5632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344348" r="-983832" b="-1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Adult mortality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344348" r="-150000" b="-1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Corresponds to 1 to 4 week life spans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6076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444348" r="-983832" b="-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Newly emerged adults per female per oviposition cycle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Ranges from 43 to 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300" t="-444348" r="-596" b="-1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5460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8886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CD530"/>
                </a:solidFill>
              </a:rPr>
              <a:t>Case 1</a:t>
            </a:r>
            <a:r>
              <a:rPr lang="en-US" dirty="0"/>
              <a:t>: Equal rates &amp; Equal numbers</a:t>
            </a:r>
            <a:br>
              <a:rPr lang="en-US" dirty="0"/>
            </a:br>
            <a:r>
              <a:rPr lang="en-US" sz="3200" dirty="0"/>
              <a:t>no substantial differences between models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343817"/>
            <a:ext cx="11484864" cy="55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395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84864" cy="13255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Case 2</a:t>
            </a:r>
            <a:r>
              <a:rPr lang="en-US" dirty="0"/>
              <a:t>: Equal rates &amp; Decreasing numbers</a:t>
            </a:r>
            <a:br>
              <a:rPr lang="en-US" dirty="0"/>
            </a:br>
            <a:r>
              <a:rPr lang="en-US" sz="3200" dirty="0"/>
              <a:t>no substantial differences between models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343817"/>
            <a:ext cx="11484864" cy="55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23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359F-DD98-4384-B968-3D6E5309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Conclusions &amp;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A44A-DCC1-58CD-1B30-A1F99A21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4373"/>
            <a:ext cx="10515600" cy="4722897"/>
          </a:xfrm>
        </p:spPr>
        <p:txBody>
          <a:bodyPr>
            <a:normAutofit/>
          </a:bodyPr>
          <a:lstStyle/>
          <a:p>
            <a:r>
              <a:rPr lang="en-US" dirty="0"/>
              <a:t>The GLCT gives us a flexible and straightforward way to model complex blood feeding dynamics</a:t>
            </a:r>
          </a:p>
          <a:p>
            <a:r>
              <a:rPr lang="en-US" dirty="0"/>
              <a:t>Mechanistically distinct blood feeding processes can lead to similar levels of transmission potential – </a:t>
            </a:r>
            <a:r>
              <a:rPr lang="en-US" b="1" dirty="0"/>
              <a:t>but </a:t>
            </a:r>
            <a:r>
              <a:rPr lang="en-US" dirty="0"/>
              <a:t>highly dependent on parameterization</a:t>
            </a:r>
          </a:p>
          <a:p>
            <a:endParaRPr lang="en-US" dirty="0"/>
          </a:p>
          <a:p>
            <a:r>
              <a:rPr lang="en-US" dirty="0"/>
              <a:t>Incorporate fitness trade-offs of multiple blood feeding: increase in mortality due to host defensiveness at each feeding attempt</a:t>
            </a:r>
          </a:p>
          <a:p>
            <a:r>
              <a:rPr lang="en-US" dirty="0"/>
              <a:t>Examine how mosquito biting </a:t>
            </a:r>
            <a:r>
              <a:rPr lang="en-US" i="1" dirty="0"/>
              <a:t>persistence </a:t>
            </a:r>
            <a:r>
              <a:rPr lang="en-US" dirty="0"/>
              <a:t>and host </a:t>
            </a:r>
            <a:r>
              <a:rPr lang="en-US" i="1" dirty="0"/>
              <a:t>defensiveness </a:t>
            </a:r>
            <a:r>
              <a:rPr lang="en-US" dirty="0"/>
              <a:t>together determine transmission potential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6081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5556-C67B-8AB0-FCE7-EDAE7980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multiple blood feeding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2AF904-4778-A190-C175-14145E1EBF0F}"/>
              </a:ext>
            </a:extLst>
          </p:cNvPr>
          <p:cNvGrpSpPr/>
          <p:nvPr/>
        </p:nvGrpSpPr>
        <p:grpSpPr>
          <a:xfrm>
            <a:off x="6973967" y="2391320"/>
            <a:ext cx="4592849" cy="4096063"/>
            <a:chOff x="7963839" y="1105559"/>
            <a:chExt cx="3704575" cy="4096063"/>
          </a:xfrm>
        </p:grpSpPr>
        <p:pic>
          <p:nvPicPr>
            <p:cNvPr id="23" name="Content Placeholder 6">
              <a:extLst>
                <a:ext uri="{FF2B5EF4-FFF2-40B4-BE49-F238E27FC236}">
                  <a16:creationId xmlns:a16="http://schemas.microsoft.com/office/drawing/2014/main" id="{B19D0AC7-6270-767F-27EA-8567E09B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3839" y="1118076"/>
              <a:ext cx="3704575" cy="28832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8F1419-E7FB-17DD-C48B-7B10D4A7F3CB}"/>
                </a:ext>
              </a:extLst>
            </p:cNvPr>
            <p:cNvSpPr txBox="1"/>
            <p:nvPr/>
          </p:nvSpPr>
          <p:spPr>
            <a:xfrm>
              <a:off x="7963839" y="4001293"/>
              <a:ext cx="370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CEEE7"/>
                  </a:solidFill>
                </a:rPr>
                <a:t>Effect of size and infection status (</a:t>
              </a:r>
              <a:r>
                <a:rPr lang="en-US" i="1" dirty="0">
                  <a:solidFill>
                    <a:srgbClr val="ECEEE7"/>
                  </a:solidFill>
                </a:rPr>
                <a:t>Plasmodium falciparum</a:t>
              </a:r>
              <a:r>
                <a:rPr lang="en-US" dirty="0">
                  <a:solidFill>
                    <a:srgbClr val="ECEEE7"/>
                  </a:solidFill>
                </a:rPr>
                <a:t>) on the probability of </a:t>
              </a:r>
              <a:r>
                <a:rPr lang="en-US" i="1" dirty="0">
                  <a:solidFill>
                    <a:srgbClr val="ECEEE7"/>
                  </a:solidFill>
                </a:rPr>
                <a:t>Anopheles gambiae</a:t>
              </a:r>
              <a:r>
                <a:rPr lang="en-US" dirty="0">
                  <a:solidFill>
                    <a:srgbClr val="ECEEE7"/>
                  </a:solidFill>
                </a:rPr>
                <a:t> having multiple blood meals </a:t>
              </a:r>
            </a:p>
            <a:p>
              <a:r>
                <a:rPr lang="en-US" dirty="0">
                  <a:solidFill>
                    <a:srgbClr val="ECEEE7"/>
                  </a:solidFill>
                </a:rPr>
                <a:t>Modified from </a:t>
              </a:r>
              <a:r>
                <a:rPr lang="en-US" i="1" dirty="0" err="1">
                  <a:solidFill>
                    <a:srgbClr val="ECEEE7"/>
                  </a:solidFill>
                </a:rPr>
                <a:t>Koella</a:t>
              </a:r>
              <a:r>
                <a:rPr lang="en-US" i="1" dirty="0">
                  <a:solidFill>
                    <a:srgbClr val="ECEEE7"/>
                  </a:solidFill>
                </a:rPr>
                <a:t>, et al (1998) Proc Biol Sci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863281-1E16-4E5A-D84A-4468AF8D6A12}"/>
                </a:ext>
              </a:extLst>
            </p:cNvPr>
            <p:cNvSpPr/>
            <p:nvPr/>
          </p:nvSpPr>
          <p:spPr>
            <a:xfrm>
              <a:off x="8591949" y="1394385"/>
              <a:ext cx="428368" cy="220234"/>
            </a:xfrm>
            <a:prstGeom prst="rect">
              <a:avLst/>
            </a:prstGeom>
            <a:solidFill>
              <a:srgbClr val="ABAC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C53F0-299D-9453-4AA8-368CD568F792}"/>
                </a:ext>
              </a:extLst>
            </p:cNvPr>
            <p:cNvSpPr txBox="1"/>
            <p:nvPr/>
          </p:nvSpPr>
          <p:spPr>
            <a:xfrm>
              <a:off x="9020317" y="1350613"/>
              <a:ext cx="1735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Infected with malaria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484B9C-4292-FB3C-2234-C81720846317}"/>
                </a:ext>
              </a:extLst>
            </p:cNvPr>
            <p:cNvSpPr/>
            <p:nvPr/>
          </p:nvSpPr>
          <p:spPr>
            <a:xfrm>
              <a:off x="8591949" y="1149331"/>
              <a:ext cx="428368" cy="220234"/>
            </a:xfrm>
            <a:prstGeom prst="rect">
              <a:avLst/>
            </a:prstGeom>
            <a:solidFill>
              <a:srgbClr val="EFEF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8220A-5437-65C8-9B73-49A2655796C2}"/>
                </a:ext>
              </a:extLst>
            </p:cNvPr>
            <p:cNvSpPr txBox="1"/>
            <p:nvPr/>
          </p:nvSpPr>
          <p:spPr>
            <a:xfrm>
              <a:off x="9020317" y="1105559"/>
              <a:ext cx="1942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Uninfected with malaria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E6E86C-9C50-D2EE-A120-A34B6BDC95A0}"/>
              </a:ext>
            </a:extLst>
          </p:cNvPr>
          <p:cNvGrpSpPr/>
          <p:nvPr/>
        </p:nvGrpSpPr>
        <p:grpSpPr>
          <a:xfrm>
            <a:off x="226423" y="2391320"/>
            <a:ext cx="6316830" cy="3372054"/>
            <a:chOff x="894599" y="2794661"/>
            <a:chExt cx="6316830" cy="3372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EF0775-64E9-4DAA-8667-EBC521A0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00" y="2794661"/>
              <a:ext cx="6316829" cy="241326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BB8E6-AE7D-EC03-DCA9-A448AAC2024D}"/>
                </a:ext>
              </a:extLst>
            </p:cNvPr>
            <p:cNvSpPr txBox="1"/>
            <p:nvPr/>
          </p:nvSpPr>
          <p:spPr>
            <a:xfrm>
              <a:off x="894599" y="5243385"/>
              <a:ext cx="63168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CEEE7"/>
                  </a:solidFill>
                </a:rPr>
                <a:t>Seasonality drives patterns in multiple blood feeding for </a:t>
              </a:r>
              <a:r>
                <a:rPr lang="en-US" i="1" dirty="0">
                  <a:solidFill>
                    <a:srgbClr val="ECEEE7"/>
                  </a:solidFill>
                </a:rPr>
                <a:t>Aedes aegypti</a:t>
              </a:r>
            </a:p>
            <a:p>
              <a:r>
                <a:rPr lang="en-US" dirty="0">
                  <a:solidFill>
                    <a:srgbClr val="ECEEE7"/>
                  </a:solidFill>
                </a:rPr>
                <a:t>Modified from </a:t>
              </a:r>
              <a:r>
                <a:rPr lang="en-US" i="1" dirty="0">
                  <a:solidFill>
                    <a:srgbClr val="ECEEE7"/>
                  </a:solidFill>
                </a:rPr>
                <a:t>Scott et al. (2000) J Med </a:t>
              </a:r>
              <a:r>
                <a:rPr lang="en-US" i="1" dirty="0" err="1">
                  <a:solidFill>
                    <a:srgbClr val="ECEEE7"/>
                  </a:solidFill>
                </a:rPr>
                <a:t>Entomol</a:t>
              </a:r>
              <a:endParaRPr lang="en-US" i="1" dirty="0">
                <a:solidFill>
                  <a:srgbClr val="ECEEE7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E909AA-1332-4765-4944-A17F07CA1492}"/>
              </a:ext>
            </a:extLst>
          </p:cNvPr>
          <p:cNvSpPr txBox="1"/>
          <p:nvPr/>
        </p:nvSpPr>
        <p:spPr>
          <a:xfrm>
            <a:off x="226423" y="1806545"/>
            <a:ext cx="207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CD530"/>
                </a:solidFill>
              </a:rPr>
              <a:t>Seasonality</a:t>
            </a:r>
            <a:endParaRPr lang="en-US" sz="3200" dirty="0">
              <a:solidFill>
                <a:srgbClr val="FCD53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E9A91F-3883-67C1-C08A-AF07994AAAE6}"/>
              </a:ext>
            </a:extLst>
          </p:cNvPr>
          <p:cNvSpPr txBox="1"/>
          <p:nvPr/>
        </p:nvSpPr>
        <p:spPr>
          <a:xfrm>
            <a:off x="6845959" y="1859170"/>
            <a:ext cx="5283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CD530"/>
                </a:solidFill>
              </a:rPr>
              <a:t>Infection status and body size</a:t>
            </a:r>
          </a:p>
        </p:txBody>
      </p:sp>
    </p:spTree>
    <p:extLst>
      <p:ext uri="{BB962C8B-B14F-4D97-AF65-F5344CB8AC3E}">
        <p14:creationId xmlns:p14="http://schemas.microsoft.com/office/powerpoint/2010/main" val="966529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2FA7-3A12-C543-1F91-0989FC897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0959"/>
            <a:ext cx="9144000" cy="9090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Title here.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33B03-B55F-33FB-905B-99357B964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93851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4AAB-253D-F306-4C51-CF4117F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21285"/>
            <a:ext cx="11953240" cy="78295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Title of slide.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A421-1472-B2E7-D7E7-A0FE88C4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551305"/>
            <a:ext cx="6162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box. The easiest thing to do to keep the text formatting the same is to copy and paste this box and just erase the text and replace it.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don’t want to do that, just make a new textbox and change the font to Arial. I think Arial is easy to read, so that’s what I used for everything.</a:t>
            </a:r>
          </a:p>
        </p:txBody>
      </p:sp>
    </p:spTree>
    <p:extLst>
      <p:ext uri="{BB962C8B-B14F-4D97-AF65-F5344CB8AC3E}">
        <p14:creationId xmlns:p14="http://schemas.microsoft.com/office/powerpoint/2010/main" val="3911013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4AAB-253D-F306-4C51-CF4117F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21285"/>
            <a:ext cx="11953240" cy="7829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slide.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A421-1472-B2E7-D7E7-A0FE88C4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551305"/>
            <a:ext cx="6162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box. The easiest thing to do to keep the text formatting the same is to copy and paste this box and just erase the text and replace it.</a:t>
            </a:r>
          </a:p>
          <a:p>
            <a:pPr marL="0" indent="0">
              <a:buNone/>
            </a:pPr>
            <a:endParaRPr lang="en-US" dirty="0">
              <a:solidFill>
                <a:srgbClr val="ECEE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don’t want to do that, just make a new textbox and change the font to Arial. I think Arial is easy to read, so that’s what I used for everything.</a:t>
            </a:r>
          </a:p>
        </p:txBody>
      </p:sp>
    </p:spTree>
    <p:extLst>
      <p:ext uri="{BB962C8B-B14F-4D97-AF65-F5344CB8AC3E}">
        <p14:creationId xmlns:p14="http://schemas.microsoft.com/office/powerpoint/2010/main" val="1234135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+ paste this whole slide to create a new one but with titles that are all in the same place.</a:t>
            </a:r>
          </a:p>
        </p:txBody>
      </p:sp>
    </p:spTree>
    <p:extLst>
      <p:ext uri="{BB962C8B-B14F-4D97-AF65-F5344CB8AC3E}">
        <p14:creationId xmlns:p14="http://schemas.microsoft.com/office/powerpoint/2010/main" val="3325291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103A-F32F-653A-E336-00495D9D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53E8-D2C9-2CAC-75CD-AD037BCC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80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All of these colors should pop up in the recently used when you want to pick a new color.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7C8D4-AA35-8618-67F6-A7714EAC6B71}"/>
              </a:ext>
            </a:extLst>
          </p:cNvPr>
          <p:cNvSpPr txBox="1"/>
          <p:nvPr/>
        </p:nvSpPr>
        <p:spPr>
          <a:xfrm>
            <a:off x="1879600" y="2196237"/>
            <a:ext cx="68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– HEX CODE 241920. can use this instead of black</a:t>
            </a:r>
          </a:p>
        </p:txBody>
      </p:sp>
      <p:sp>
        <p:nvSpPr>
          <p:cNvPr id="3" name="Heart 2">
            <a:extLst>
              <a:ext uri="{FF2B5EF4-FFF2-40B4-BE49-F238E27FC236}">
                <a16:creationId xmlns:a16="http://schemas.microsoft.com/office/drawing/2014/main" id="{1FD433E1-623B-EF5A-D517-48BE0A0067FA}"/>
              </a:ext>
            </a:extLst>
          </p:cNvPr>
          <p:cNvSpPr/>
          <p:nvPr/>
        </p:nvSpPr>
        <p:spPr>
          <a:xfrm>
            <a:off x="9982200" y="5442802"/>
            <a:ext cx="1330960" cy="1113691"/>
          </a:xfrm>
          <a:prstGeom prst="heart">
            <a:avLst/>
          </a:prstGeom>
          <a:solidFill>
            <a:srgbClr val="A4B494"/>
          </a:solidFill>
          <a:ln>
            <a:solidFill>
              <a:srgbClr val="A4B4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AECFB357-53E5-EEDC-14A7-FCB8884FDA77}"/>
              </a:ext>
            </a:extLst>
          </p:cNvPr>
          <p:cNvSpPr/>
          <p:nvPr/>
        </p:nvSpPr>
        <p:spPr>
          <a:xfrm>
            <a:off x="970280" y="1931962"/>
            <a:ext cx="1330960" cy="1113691"/>
          </a:xfrm>
          <a:prstGeom prst="heart">
            <a:avLst/>
          </a:prstGeom>
          <a:solidFill>
            <a:srgbClr val="241920"/>
          </a:solidFill>
          <a:ln>
            <a:solidFill>
              <a:srgbClr val="241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2884DD21-534D-BB92-43C0-D930A40D0369}"/>
              </a:ext>
            </a:extLst>
          </p:cNvPr>
          <p:cNvSpPr/>
          <p:nvPr/>
        </p:nvSpPr>
        <p:spPr>
          <a:xfrm>
            <a:off x="970280" y="3102242"/>
            <a:ext cx="1330960" cy="1113691"/>
          </a:xfrm>
          <a:prstGeom prst="heart">
            <a:avLst/>
          </a:prstGeom>
          <a:solidFill>
            <a:srgbClr val="519872"/>
          </a:solidFill>
          <a:ln>
            <a:solidFill>
              <a:srgbClr val="5198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FA3B6660-3582-0F76-B9A2-F579A7D36FF2}"/>
              </a:ext>
            </a:extLst>
          </p:cNvPr>
          <p:cNvSpPr/>
          <p:nvPr/>
        </p:nvSpPr>
        <p:spPr>
          <a:xfrm>
            <a:off x="970280" y="4272522"/>
            <a:ext cx="1330960" cy="1113691"/>
          </a:xfrm>
          <a:prstGeom prst="heart">
            <a:avLst/>
          </a:prstGeom>
          <a:solidFill>
            <a:srgbClr val="455F55"/>
          </a:solidFill>
          <a:ln>
            <a:solidFill>
              <a:srgbClr val="455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A192E58A-0C3B-8212-4FDE-0EA3973458A5}"/>
              </a:ext>
            </a:extLst>
          </p:cNvPr>
          <p:cNvSpPr/>
          <p:nvPr/>
        </p:nvSpPr>
        <p:spPr>
          <a:xfrm>
            <a:off x="970280" y="5442802"/>
            <a:ext cx="1330960" cy="1113691"/>
          </a:xfrm>
          <a:prstGeom prst="heart">
            <a:avLst/>
          </a:prstGeom>
          <a:solidFill>
            <a:srgbClr val="ECEEE7"/>
          </a:solidFill>
          <a:ln>
            <a:solidFill>
              <a:srgbClr val="ECEE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C5572-B9B3-C917-D368-3D6592CE7CF0}"/>
              </a:ext>
            </a:extLst>
          </p:cNvPr>
          <p:cNvSpPr txBox="1"/>
          <p:nvPr/>
        </p:nvSpPr>
        <p:spPr>
          <a:xfrm>
            <a:off x="1879600" y="3353697"/>
            <a:ext cx="775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19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519872. can use this for contrast or highlight.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B8EDD-9FA6-DB05-CB5E-2C48364D1512}"/>
              </a:ext>
            </a:extLst>
          </p:cNvPr>
          <p:cNvSpPr txBox="1"/>
          <p:nvPr/>
        </p:nvSpPr>
        <p:spPr>
          <a:xfrm>
            <a:off x="1879600" y="4511157"/>
            <a:ext cx="775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55F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455F55. can use this for contrast or highlight.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E626D-D5D6-F4E9-FC04-9C52422051D6}"/>
              </a:ext>
            </a:extLst>
          </p:cNvPr>
          <p:cNvSpPr txBox="1"/>
          <p:nvPr/>
        </p:nvSpPr>
        <p:spPr>
          <a:xfrm>
            <a:off x="1879600" y="5668618"/>
            <a:ext cx="6400800" cy="369332"/>
          </a:xfrm>
          <a:prstGeom prst="rect">
            <a:avLst/>
          </a:prstGeom>
          <a:solidFill>
            <a:srgbClr val="455F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– HEX CODE ECEEE7. can use this instead of white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5E243-3935-35C9-D3D9-64DEF9FDABB3}"/>
              </a:ext>
            </a:extLst>
          </p:cNvPr>
          <p:cNvSpPr txBox="1"/>
          <p:nvPr/>
        </p:nvSpPr>
        <p:spPr>
          <a:xfrm>
            <a:off x="9855200" y="3723029"/>
            <a:ext cx="22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A4B494.</a:t>
            </a:r>
          </a:p>
          <a:p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for contrast or highlight.</a:t>
            </a:r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6BFD9C44-7838-DE90-651C-A82C0B7BF79C}"/>
              </a:ext>
            </a:extLst>
          </p:cNvPr>
          <p:cNvSpPr/>
          <p:nvPr/>
        </p:nvSpPr>
        <p:spPr>
          <a:xfrm>
            <a:off x="9855200" y="2488807"/>
            <a:ext cx="1330960" cy="1113691"/>
          </a:xfrm>
          <a:prstGeom prst="heart">
            <a:avLst/>
          </a:prstGeom>
          <a:solidFill>
            <a:srgbClr val="FCD530"/>
          </a:solidFill>
          <a:ln>
            <a:solidFill>
              <a:srgbClr val="FCD5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CD53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27DB1-DF02-BBD4-7C69-6E46745F3F25}"/>
              </a:ext>
            </a:extLst>
          </p:cNvPr>
          <p:cNvSpPr txBox="1"/>
          <p:nvPr/>
        </p:nvSpPr>
        <p:spPr>
          <a:xfrm>
            <a:off x="9728200" y="769034"/>
            <a:ext cx="22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FCD530.</a:t>
            </a:r>
          </a:p>
          <a:p>
            <a:r>
              <a:rPr lang="en-US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for contrast or highlight.</a:t>
            </a:r>
          </a:p>
        </p:txBody>
      </p:sp>
    </p:spTree>
    <p:extLst>
      <p:ext uri="{BB962C8B-B14F-4D97-AF65-F5344CB8AC3E}">
        <p14:creationId xmlns:p14="http://schemas.microsoft.com/office/powerpoint/2010/main" val="131442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Copy + paste this whole slide to create a new one but with titles that are all in the same place.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467E2-EBFA-0578-42B8-A44F14C47514}"/>
              </a:ext>
            </a:extLst>
          </p:cNvPr>
          <p:cNvSpPr txBox="1"/>
          <p:nvPr/>
        </p:nvSpPr>
        <p:spPr>
          <a:xfrm>
            <a:off x="1879600" y="2196237"/>
            <a:ext cx="6817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Ignore the last one in the recent colors though, that’s an accident. The first five in that list are the ones that you can use. </a:t>
            </a:r>
          </a:p>
          <a:p>
            <a:pPr algn="ctr"/>
            <a:endParaRPr lang="en-US" dirty="0">
              <a:solidFill>
                <a:srgbClr val="2419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ARE THEIR HEX CODES AGAIN SO YOU CAN USE IT</a:t>
            </a:r>
          </a:p>
          <a:p>
            <a:pPr algn="ctr"/>
            <a:endParaRPr lang="en-US" dirty="0">
              <a:solidFill>
                <a:srgbClr val="2419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- 241920</a:t>
            </a:r>
          </a:p>
          <a:p>
            <a:pPr algn="ctr"/>
            <a:r>
              <a:rPr lang="en-US" dirty="0">
                <a:solidFill>
                  <a:srgbClr val="519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1 - 519872</a:t>
            </a:r>
          </a:p>
          <a:p>
            <a:pPr algn="ctr"/>
            <a:r>
              <a:rPr lang="en-US" dirty="0">
                <a:solidFill>
                  <a:srgbClr val="455F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2 - 455F55</a:t>
            </a:r>
          </a:p>
          <a:p>
            <a:pPr algn="ctr"/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- ECEEE7</a:t>
            </a:r>
          </a:p>
          <a:p>
            <a:pPr algn="ctr"/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3 - A4B494</a:t>
            </a:r>
          </a:p>
        </p:txBody>
      </p:sp>
    </p:spTree>
    <p:extLst>
      <p:ext uri="{BB962C8B-B14F-4D97-AF65-F5344CB8AC3E}">
        <p14:creationId xmlns:p14="http://schemas.microsoft.com/office/powerpoint/2010/main" val="355573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54DD-89A7-4356-01A8-3E369E2D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multiple blood feeding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0E1E-174B-E08D-42FC-0D953421A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70975"/>
            <a:ext cx="7203073" cy="5064737"/>
          </a:xfrm>
        </p:spPr>
        <p:txBody>
          <a:bodyPr>
            <a:normAutofit/>
          </a:bodyPr>
          <a:lstStyle/>
          <a:p>
            <a:r>
              <a:rPr lang="en-US" dirty="0"/>
              <a:t>Larval conditions</a:t>
            </a:r>
          </a:p>
          <a:p>
            <a:endParaRPr lang="en-US" dirty="0"/>
          </a:p>
          <a:p>
            <a:r>
              <a:rPr lang="en-US" dirty="0"/>
              <a:t>Meal diversity</a:t>
            </a:r>
          </a:p>
          <a:p>
            <a:pPr lvl="1"/>
            <a:r>
              <a:rPr lang="en-US" dirty="0"/>
              <a:t>Feeding on a variety of blood meal sources may lead to higher fecundity</a:t>
            </a:r>
          </a:p>
          <a:p>
            <a:endParaRPr lang="en-US" dirty="0"/>
          </a:p>
          <a:p>
            <a:r>
              <a:rPr lang="en-US" dirty="0"/>
              <a:t>Interruption by</a:t>
            </a:r>
            <a:r>
              <a:rPr lang="en-US" i="1" dirty="0"/>
              <a:t> host</a:t>
            </a:r>
            <a:r>
              <a:rPr lang="en-US" dirty="0"/>
              <a:t> defensive behavior</a:t>
            </a:r>
          </a:p>
          <a:p>
            <a:pPr lvl="1"/>
            <a:r>
              <a:rPr lang="en-US" dirty="0"/>
              <a:t>Mosquitoes may have evolved “flightiness” to avoid destruction by host defenses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39AFE-568D-FCCF-3809-8B187221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46" r="39377" b="14564"/>
          <a:stretch/>
        </p:blipFill>
        <p:spPr>
          <a:xfrm>
            <a:off x="7785533" y="1941534"/>
            <a:ext cx="3024428" cy="29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EC1EA-802B-829A-7535-9B107F141C6F}"/>
              </a:ext>
            </a:extLst>
          </p:cNvPr>
          <p:cNvSpPr txBox="1"/>
          <p:nvPr/>
        </p:nvSpPr>
        <p:spPr>
          <a:xfrm>
            <a:off x="7659666" y="5016953"/>
            <a:ext cx="382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EFEFF0"/>
                </a:solidFill>
              </a:rPr>
              <a:t>Ramasamy et al. (2000) J Insect </a:t>
            </a:r>
            <a:r>
              <a:rPr lang="en-US" i="1" dirty="0" err="1">
                <a:solidFill>
                  <a:srgbClr val="EFEFF0"/>
                </a:solidFill>
              </a:rPr>
              <a:t>Physiol</a:t>
            </a:r>
            <a:endParaRPr lang="en-US" i="1" dirty="0">
              <a:solidFill>
                <a:srgbClr val="EFEF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2A584-54DF-CAB6-CE60-0D4993591D9D}"/>
              </a:ext>
            </a:extLst>
          </p:cNvPr>
          <p:cNvSpPr/>
          <p:nvPr/>
        </p:nvSpPr>
        <p:spPr>
          <a:xfrm>
            <a:off x="7847555" y="3225452"/>
            <a:ext cx="2373682" cy="1584543"/>
          </a:xfrm>
          <a:prstGeom prst="rect">
            <a:avLst/>
          </a:prstGeom>
          <a:noFill/>
          <a:ln w="38100">
            <a:solidFill>
              <a:srgbClr val="FCD5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BB07B-40C7-E971-3A77-DAD5F2FA1BA7}"/>
              </a:ext>
            </a:extLst>
          </p:cNvPr>
          <p:cNvSpPr/>
          <p:nvPr/>
        </p:nvSpPr>
        <p:spPr>
          <a:xfrm>
            <a:off x="9413309" y="1941534"/>
            <a:ext cx="1396652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6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6" y="365125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Disruption of blood feeding by hosts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AEF8B0-E8F7-70DC-B9D6-3EEE2F65D7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366" y="1825625"/>
            <a:ext cx="4817832" cy="435133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2B0FE0-16E4-3002-B29B-B41FB621E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5826791" y="562739"/>
            <a:ext cx="6096000" cy="6037333"/>
            <a:chOff x="5234608" y="440819"/>
            <a:chExt cx="6096000" cy="603733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r="12538" b="28326"/>
            <a:stretch/>
          </p:blipFill>
          <p:spPr>
            <a:xfrm>
              <a:off x="5234608" y="440819"/>
              <a:ext cx="5913305" cy="55756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ECEEE7"/>
                  </a:solidFill>
                </a:rPr>
                <a:t>Hosts have an array of defensive strategies they can employ to avoid insect blood feeding</a:t>
              </a:r>
            </a:p>
            <a:p>
              <a:r>
                <a:rPr lang="en-US" sz="1200" i="1" dirty="0">
                  <a:solidFill>
                    <a:srgbClr val="ECEEE7"/>
                  </a:solidFill>
                </a:rPr>
                <a:t>Hart (1994) Parasitology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38D547-943C-FF95-B936-38BEE44D13B8}"/>
                </a:ext>
              </a:extLst>
            </p:cNvPr>
            <p:cNvSpPr/>
            <p:nvPr/>
          </p:nvSpPr>
          <p:spPr>
            <a:xfrm>
              <a:off x="7394713" y="440819"/>
              <a:ext cx="1868557" cy="2593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53D359-469E-3B28-6720-F44CE7159EB6}"/>
              </a:ext>
            </a:extLst>
          </p:cNvPr>
          <p:cNvSpPr txBox="1"/>
          <p:nvPr/>
        </p:nvSpPr>
        <p:spPr>
          <a:xfrm>
            <a:off x="218163" y="6176963"/>
            <a:ext cx="4883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CEEE7"/>
                </a:solidFill>
              </a:rPr>
              <a:t>Host defensiveness is tightly linked with body size. Smaller animals more likely to destroy biting flies rather than just disrupt them.</a:t>
            </a:r>
          </a:p>
          <a:p>
            <a:r>
              <a:rPr lang="en-US" sz="1200" i="1" dirty="0">
                <a:solidFill>
                  <a:srgbClr val="ECEEE7"/>
                </a:solidFill>
              </a:rPr>
              <a:t>Edman and Scott (1987) Int J Trop Insect Sci</a:t>
            </a:r>
          </a:p>
        </p:txBody>
      </p:sp>
    </p:spTree>
    <p:extLst>
      <p:ext uri="{BB962C8B-B14F-4D97-AF65-F5344CB8AC3E}">
        <p14:creationId xmlns:p14="http://schemas.microsoft.com/office/powerpoint/2010/main" val="158869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D0E-7EF8-84D1-C2F1-ABC3A1D1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71"/>
            <a:ext cx="10515600" cy="1325563"/>
          </a:xfrm>
        </p:spPr>
        <p:txBody>
          <a:bodyPr/>
          <a:lstStyle/>
          <a:p>
            <a:r>
              <a:rPr lang="en-US" dirty="0"/>
              <a:t>Multiple blood feeding may </a:t>
            </a:r>
            <a:r>
              <a:rPr lang="en-US" b="1" dirty="0"/>
              <a:t>multiply</a:t>
            </a:r>
            <a:r>
              <a:rPr lang="en-US" dirty="0"/>
              <a:t> transmission</a:t>
            </a:r>
            <a:endParaRPr lang="en-US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F8E968-524F-CB9D-E76E-9428969652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343817"/>
            <a:ext cx="5574321" cy="44686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86C2D-9AFC-1A48-3C9B-BA8ECCAE428F}"/>
              </a:ext>
            </a:extLst>
          </p:cNvPr>
          <p:cNvSpPr txBox="1"/>
          <p:nvPr/>
        </p:nvSpPr>
        <p:spPr>
          <a:xfrm>
            <a:off x="6172202" y="5807631"/>
            <a:ext cx="5574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ECEEE7"/>
                </a:solidFill>
              </a:rPr>
              <a:t>Tedrow</a:t>
            </a:r>
            <a:r>
              <a:rPr lang="en-US" sz="1400" dirty="0">
                <a:solidFill>
                  <a:srgbClr val="ECEEE7"/>
                </a:solidFill>
              </a:rPr>
              <a:t>, R. E., P. A. Zimmerman, and K. C. Abbott. 2019. Multiple Blood Feeding: A Force Multiplier for Transmission. Trends in parasitology 35:949–952.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4E3A-6476-18A4-7E39-CEA9E6DA35BA}"/>
              </a:ext>
            </a:extLst>
          </p:cNvPr>
          <p:cNvSpPr txBox="1"/>
          <p:nvPr/>
        </p:nvSpPr>
        <p:spPr>
          <a:xfrm>
            <a:off x="824462" y="1623733"/>
            <a:ext cx="435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frequent feeding attempts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A8081B5-533F-2C3D-D24E-39E629CA4B9F}"/>
              </a:ext>
            </a:extLst>
          </p:cNvPr>
          <p:cNvSpPr/>
          <p:nvPr/>
        </p:nvSpPr>
        <p:spPr>
          <a:xfrm>
            <a:off x="2686929" y="2279505"/>
            <a:ext cx="633046" cy="854231"/>
          </a:xfrm>
          <a:prstGeom prst="downArrow">
            <a:avLst/>
          </a:prstGeom>
          <a:solidFill>
            <a:srgbClr val="FCD5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D53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D4F64-A16B-DCEE-FA49-2C88BC386AF7}"/>
              </a:ext>
            </a:extLst>
          </p:cNvPr>
          <p:cNvSpPr txBox="1"/>
          <p:nvPr/>
        </p:nvSpPr>
        <p:spPr>
          <a:xfrm>
            <a:off x="793696" y="3558675"/>
            <a:ext cx="4419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frequent contact with hosts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F3F0E45-6C36-35B3-45D5-818DFAE2987D}"/>
              </a:ext>
            </a:extLst>
          </p:cNvPr>
          <p:cNvSpPr/>
          <p:nvPr/>
        </p:nvSpPr>
        <p:spPr>
          <a:xfrm>
            <a:off x="2686929" y="4277367"/>
            <a:ext cx="633046" cy="854231"/>
          </a:xfrm>
          <a:prstGeom prst="downArrow">
            <a:avLst/>
          </a:prstGeom>
          <a:solidFill>
            <a:srgbClr val="FCD5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D5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70010-7708-F0FF-2F47-302CCB4DF6F2}"/>
              </a:ext>
            </a:extLst>
          </p:cNvPr>
          <p:cNvSpPr txBox="1"/>
          <p:nvPr/>
        </p:nvSpPr>
        <p:spPr>
          <a:xfrm>
            <a:off x="1405011" y="5368609"/>
            <a:ext cx="3418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opportunities for disease transmission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16B6E-BD94-EEA8-A828-E27C56504239}"/>
              </a:ext>
            </a:extLst>
          </p:cNvPr>
          <p:cNvSpPr txBox="1"/>
          <p:nvPr/>
        </p:nvSpPr>
        <p:spPr>
          <a:xfrm>
            <a:off x="6757898" y="2143397"/>
            <a:ext cx="374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473F"/>
                </a:solidFill>
              </a:rPr>
              <a:t>3x increase in biting frequency </a:t>
            </a:r>
          </a:p>
          <a:p>
            <a:r>
              <a:rPr lang="en-US" sz="2000" dirty="0">
                <a:solidFill>
                  <a:srgbClr val="33473F"/>
                </a:solidFill>
                <a:sym typeface="Wingdings" panose="05000000000000000000" pitchFamily="2" charset="2"/>
              </a:rPr>
              <a:t> 10x increase in in transmission</a:t>
            </a:r>
            <a:endParaRPr lang="en-US" sz="2000" dirty="0">
              <a:solidFill>
                <a:srgbClr val="334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00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F2C0-CEB6-13CB-21CB-9AB658C2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models of multiple blood feeding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8EBCF-B2A4-3D5E-CAF5-0314A99A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192"/>
            <a:ext cx="10515600" cy="5367373"/>
          </a:xfrm>
        </p:spPr>
        <p:txBody>
          <a:bodyPr>
            <a:normAutofit/>
          </a:bodyPr>
          <a:lstStyle/>
          <a:p>
            <a:r>
              <a:rPr lang="en-US" sz="2000" dirty="0"/>
              <a:t>Many authors have incorporated multiple blood feeding into models  by multiplying the contact rate accordingly – as in </a:t>
            </a:r>
            <a:r>
              <a:rPr lang="en-US" sz="2000" dirty="0" err="1"/>
              <a:t>Tedrow</a:t>
            </a:r>
            <a:r>
              <a:rPr lang="en-US" sz="2000" dirty="0"/>
              <a:t> (2019)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Ghakanyuy</a:t>
            </a:r>
            <a:r>
              <a:rPr lang="en-US" sz="2000" dirty="0"/>
              <a:t> et al. (2022) explicitly model the possibility </a:t>
            </a:r>
            <a:br>
              <a:rPr lang="en-US" sz="2000" dirty="0"/>
            </a:br>
            <a:r>
              <a:rPr lang="en-US" sz="2000" dirty="0"/>
              <a:t>of failed blood feeding leading to multiple feeds per </a:t>
            </a:r>
            <a:br>
              <a:rPr lang="en-US" sz="2000" dirty="0"/>
            </a:br>
            <a:r>
              <a:rPr lang="en-US" sz="2000" dirty="0"/>
              <a:t>gonotrophic cycle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Christofferson et al. (2022) developed an IBM of </a:t>
            </a:r>
            <a:br>
              <a:rPr lang="en-US" sz="2000" dirty="0"/>
            </a:br>
            <a:r>
              <a:rPr lang="en-US" sz="2000" dirty="0"/>
              <a:t>transmission in a 2-person household,  allowing for </a:t>
            </a:r>
            <a:br>
              <a:rPr lang="en-US" sz="2000" dirty="0"/>
            </a:br>
            <a:r>
              <a:rPr lang="en-US" sz="2000" dirty="0"/>
              <a:t>multiple feeds by the mosquito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Anderson and </a:t>
            </a:r>
            <a:r>
              <a:rPr lang="en-US" sz="2000" dirty="0" err="1"/>
              <a:t>Roitberg</a:t>
            </a:r>
            <a:r>
              <a:rPr lang="en-US" sz="2000" dirty="0"/>
              <a:t> (1999) developed a stochastic </a:t>
            </a:r>
            <a:br>
              <a:rPr lang="en-US" sz="2000" dirty="0"/>
            </a:br>
            <a:r>
              <a:rPr lang="en-US" sz="2000" dirty="0"/>
              <a:t>simulation model to evaluate relative dis/advantages of </a:t>
            </a:r>
            <a:br>
              <a:rPr lang="en-US" sz="2000" dirty="0"/>
            </a:br>
            <a:r>
              <a:rPr lang="en-US" sz="2000" dirty="0"/>
              <a:t>multiple blood feeding in regard to mosquito fitness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This list is by no means complete!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F404A-2B6D-7938-AC3B-1CD6B13C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52" y="1935704"/>
            <a:ext cx="5526448" cy="447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C1B53-6C29-8DC3-E6D5-A0D5DF07CBF3}"/>
              </a:ext>
            </a:extLst>
          </p:cNvPr>
          <p:cNvSpPr txBox="1"/>
          <p:nvPr/>
        </p:nvSpPr>
        <p:spPr>
          <a:xfrm>
            <a:off x="6665552" y="6413472"/>
            <a:ext cx="349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EFEFF0"/>
                </a:solidFill>
              </a:rPr>
              <a:t>Ghakanyuy</a:t>
            </a:r>
            <a:r>
              <a:rPr lang="en-US" i="1" dirty="0">
                <a:solidFill>
                  <a:srgbClr val="EFEFF0"/>
                </a:solidFill>
              </a:rPr>
              <a:t> et al (2022) Math </a:t>
            </a:r>
            <a:r>
              <a:rPr lang="en-US" i="1" dirty="0" err="1">
                <a:solidFill>
                  <a:srgbClr val="EFEFF0"/>
                </a:solidFill>
              </a:rPr>
              <a:t>Biosci</a:t>
            </a:r>
            <a:endParaRPr lang="en-US" i="1" dirty="0">
              <a:solidFill>
                <a:srgbClr val="EFEF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6F333-49BD-F27E-BE50-A4E026F8A57F}"/>
              </a:ext>
            </a:extLst>
          </p:cNvPr>
          <p:cNvSpPr txBox="1"/>
          <p:nvPr/>
        </p:nvSpPr>
        <p:spPr>
          <a:xfrm>
            <a:off x="9134754" y="4155311"/>
            <a:ext cx="102528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51967-38B2-29F7-8606-4CEE6175ED85}"/>
              </a:ext>
            </a:extLst>
          </p:cNvPr>
          <p:cNvSpPr txBox="1"/>
          <p:nvPr/>
        </p:nvSpPr>
        <p:spPr>
          <a:xfrm>
            <a:off x="9134754" y="5842536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51EE5-75E6-9A8A-B7D8-5319CCB5F88D}"/>
              </a:ext>
            </a:extLst>
          </p:cNvPr>
          <p:cNvSpPr txBox="1"/>
          <p:nvPr/>
        </p:nvSpPr>
        <p:spPr>
          <a:xfrm>
            <a:off x="7320850" y="4871476"/>
            <a:ext cx="147893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Failed</a:t>
            </a:r>
          </a:p>
          <a:p>
            <a:r>
              <a:rPr lang="en-US" dirty="0"/>
              <a:t>blood feeding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09B8A-D5C8-6368-37E8-E7DA2DC7D169}"/>
              </a:ext>
            </a:extLst>
          </p:cNvPr>
          <p:cNvSpPr txBox="1"/>
          <p:nvPr/>
        </p:nvSpPr>
        <p:spPr>
          <a:xfrm>
            <a:off x="6930656" y="3406121"/>
            <a:ext cx="147893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Successful</a:t>
            </a:r>
          </a:p>
          <a:p>
            <a:r>
              <a:rPr lang="en-US" dirty="0"/>
              <a:t>blood feeding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DB353-B0E7-C670-B718-85A27D8F9A14}"/>
              </a:ext>
            </a:extLst>
          </p:cNvPr>
          <p:cNvSpPr txBox="1"/>
          <p:nvPr/>
        </p:nvSpPr>
        <p:spPr>
          <a:xfrm>
            <a:off x="7402781" y="2402431"/>
            <a:ext cx="86895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D4511-6A18-FB3A-634D-ABA72BCCDB61}"/>
              </a:ext>
            </a:extLst>
          </p:cNvPr>
          <p:cNvSpPr txBox="1"/>
          <p:nvPr/>
        </p:nvSpPr>
        <p:spPr>
          <a:xfrm>
            <a:off x="10890020" y="2263931"/>
            <a:ext cx="102528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Newly emerged</a:t>
            </a:r>
          </a:p>
        </p:txBody>
      </p:sp>
    </p:spTree>
    <p:extLst>
      <p:ext uri="{BB962C8B-B14F-4D97-AF65-F5344CB8AC3E}">
        <p14:creationId xmlns:p14="http://schemas.microsoft.com/office/powerpoint/2010/main" val="3479678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10241</TotalTime>
  <Words>3465</Words>
  <Application>Microsoft Office PowerPoint</Application>
  <PresentationFormat>Widescreen</PresentationFormat>
  <Paragraphs>567</Paragraphs>
  <Slides>56</Slides>
  <Notes>24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Cambria Math</vt:lpstr>
      <vt:lpstr>Courier New</vt:lpstr>
      <vt:lpstr>Wingdings</vt:lpstr>
      <vt:lpstr>Office Theme</vt:lpstr>
      <vt:lpstr>Once bitten, twice shy:  modeling trade-offs between mosquito biting persistence and vertebrate host defensive behaviors</vt:lpstr>
      <vt:lpstr>Mosquito-borne diseases (MBDs)</vt:lpstr>
      <vt:lpstr>Mosquito blood feeding</vt:lpstr>
      <vt:lpstr>Multiple blood feeding is common</vt:lpstr>
      <vt:lpstr>Drivers of multiple blood feeding</vt:lpstr>
      <vt:lpstr>Drivers of multiple blood feeding</vt:lpstr>
      <vt:lpstr>Disruption of blood feeding by hosts</vt:lpstr>
      <vt:lpstr>Multiple blood feeding may multiply transmission</vt:lpstr>
      <vt:lpstr>Past models of multiple blood feeding</vt:lpstr>
      <vt:lpstr>Should multiple blood feeding behavior increase or decrease transmission potential?</vt:lpstr>
      <vt:lpstr>Some driving questions</vt:lpstr>
      <vt:lpstr>Key takeaways </vt:lpstr>
      <vt:lpstr>Model formulation</vt:lpstr>
      <vt:lpstr>Base model</vt:lpstr>
      <vt:lpstr>Distributed delay model</vt:lpstr>
      <vt:lpstr>Distributed delay model: “One bite”</vt:lpstr>
      <vt:lpstr>Distributed delay model: k bites</vt:lpstr>
      <vt:lpstr>Distributed delay model: k bites</vt:lpstr>
      <vt:lpstr>Distributed delay model: General case</vt:lpstr>
      <vt:lpstr>Base ODE model</vt:lpstr>
      <vt:lpstr>Disruption model: diagram</vt:lpstr>
      <vt:lpstr>Disruption model: diagram</vt:lpstr>
      <vt:lpstr>Disruption model: equations</vt:lpstr>
      <vt:lpstr>Fate model: diagram</vt:lpstr>
      <vt:lpstr>Fate model: diagram</vt:lpstr>
      <vt:lpstr>Fate model: equations</vt:lpstr>
      <vt:lpstr>Fate model: equations alt.</vt:lpstr>
      <vt:lpstr>Case studies: disruption vs. destiny</vt:lpstr>
      <vt:lpstr>PowerPoint Presentation</vt:lpstr>
      <vt:lpstr>PowerPoint Presentation</vt:lpstr>
      <vt:lpstr>Analytic results</vt:lpstr>
      <vt:lpstr>Theorem: Stability of equilibria</vt:lpstr>
      <vt:lpstr>Disruption model: Reproductive number</vt:lpstr>
      <vt:lpstr>Fate model: Reproductive number</vt:lpstr>
      <vt:lpstr>Comparing R=ωθ</vt:lpstr>
      <vt:lpstr>Biting pressure</vt:lpstr>
      <vt:lpstr>Parameterization &amp; Numerical results</vt:lpstr>
      <vt:lpstr>Comparative parameters</vt:lpstr>
      <vt:lpstr>Rate (λ) assumptions</vt:lpstr>
      <vt:lpstr>Probability (σ "or"  κ) assumptions</vt:lpstr>
      <vt:lpstr>PowerPoint Presentation</vt:lpstr>
      <vt:lpstr>Biting pressure increases with the maximum number of blood meals, k_"max"  (but not 1-1)</vt:lpstr>
      <vt:lpstr>Case 3: Equal cycle durations &amp; Decreasing numbers greatest difference when biting is slow, lifespan is short</vt:lpstr>
      <vt:lpstr>Key takeaways </vt:lpstr>
      <vt:lpstr>Thank you for your attention!</vt:lpstr>
      <vt:lpstr>Baseline parameters  (independent of biting process)</vt:lpstr>
      <vt:lpstr>Case 1: Equal rates &amp; Equal numbers no substantial differences between models</vt:lpstr>
      <vt:lpstr>Case 2: Equal rates &amp; Decreasing numbers no substantial differences between models</vt:lpstr>
      <vt:lpstr>Conclusions &amp; Future direction</vt:lpstr>
      <vt:lpstr>Title here.</vt:lpstr>
      <vt:lpstr>Title of slide.</vt:lpstr>
      <vt:lpstr>Title of slide.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here.</dc:title>
  <dc:creator>Samira F</dc:creator>
  <cp:lastModifiedBy>Kyle Dahlin</cp:lastModifiedBy>
  <cp:revision>184</cp:revision>
  <dcterms:created xsi:type="dcterms:W3CDTF">2023-12-28T23:48:00Z</dcterms:created>
  <dcterms:modified xsi:type="dcterms:W3CDTF">2024-01-06T20:04:21Z</dcterms:modified>
</cp:coreProperties>
</file>